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  <p:sldMasterId id="2147483727" r:id="rId2"/>
  </p:sldMasterIdLst>
  <p:notesMasterIdLst>
    <p:notesMasterId r:id="rId31"/>
  </p:notesMasterIdLst>
  <p:handoutMasterIdLst>
    <p:handoutMasterId r:id="rId32"/>
  </p:handoutMasterIdLst>
  <p:sldIdLst>
    <p:sldId id="324" r:id="rId3"/>
    <p:sldId id="443" r:id="rId4"/>
    <p:sldId id="410" r:id="rId5"/>
    <p:sldId id="415" r:id="rId6"/>
    <p:sldId id="419" r:id="rId7"/>
    <p:sldId id="420" r:id="rId8"/>
    <p:sldId id="421" r:id="rId9"/>
    <p:sldId id="436" r:id="rId10"/>
    <p:sldId id="444" r:id="rId11"/>
    <p:sldId id="422" r:id="rId12"/>
    <p:sldId id="423" r:id="rId13"/>
    <p:sldId id="424" r:id="rId14"/>
    <p:sldId id="425" r:id="rId15"/>
    <p:sldId id="445" r:id="rId16"/>
    <p:sldId id="446" r:id="rId17"/>
    <p:sldId id="426" r:id="rId18"/>
    <p:sldId id="427" r:id="rId19"/>
    <p:sldId id="428" r:id="rId20"/>
    <p:sldId id="429" r:id="rId21"/>
    <p:sldId id="437" r:id="rId22"/>
    <p:sldId id="447" r:id="rId23"/>
    <p:sldId id="448" r:id="rId24"/>
    <p:sldId id="430" r:id="rId25"/>
    <p:sldId id="431" r:id="rId26"/>
    <p:sldId id="438" r:id="rId27"/>
    <p:sldId id="439" r:id="rId28"/>
    <p:sldId id="442" r:id="rId29"/>
    <p:sldId id="440" r:id="rId30"/>
  </p:sldIdLst>
  <p:sldSz cx="12192000" cy="6858000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E7420"/>
    <a:srgbClr val="692A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3250" autoAdjust="0"/>
  </p:normalViewPr>
  <p:slideViewPr>
    <p:cSldViewPr>
      <p:cViewPr>
        <p:scale>
          <a:sx n="70" d="100"/>
          <a:sy n="70" d="100"/>
        </p:scale>
        <p:origin x="-678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79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25A1F-1CDC-4074-893A-5899111F5ABD}" type="datetimeFigureOut">
              <a:rPr lang="id-ID" smtClean="0"/>
              <a:t>10/07/2019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1E874E-D680-4190-B4F6-A9A7BE5D0CA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6150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CB56-DE58-4F64-B9CF-BA8F1134BDC6}" type="datetimeFigureOut">
              <a:rPr lang="id-ID" smtClean="0"/>
              <a:pPr/>
              <a:t>10/07/2019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351D7-7B69-40B9-8EEA-B4FEF26EED3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2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JUNIOR NETWORK ADMINISTRATOR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3142" name="Picture 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1733" y="1"/>
            <a:ext cx="2980267" cy="312737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7600" y="5257800"/>
            <a:ext cx="10363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AutoShape 76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16081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770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14557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772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460375" y="-13033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74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612775" y="-1150938"/>
            <a:ext cx="37147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76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155575" y="-5794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778" descr="Hasil gambar untuk logo kominfo"/>
          <p:cNvSpPr>
            <a:spLocks noChangeAspect="1" noChangeArrowheads="1"/>
          </p:cNvSpPr>
          <p:nvPr userDrawn="1"/>
        </p:nvSpPr>
        <p:spPr bwMode="auto">
          <a:xfrm>
            <a:off x="307975" y="-427038"/>
            <a:ext cx="13430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54" name="Picture 782" descr="Hasil gambar untuk logo kominf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37" y="242603"/>
            <a:ext cx="3240360" cy="1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453" y="1782763"/>
            <a:ext cx="151379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765317"/>
            <a:ext cx="1333500" cy="56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31838"/>
            <a:ext cx="108712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10972800" cy="4953000"/>
          </a:xfrm>
        </p:spPr>
        <p:txBody>
          <a:bodyPr/>
          <a:lstStyle/>
          <a:p>
            <a:r>
              <a:rPr lang="en-US"/>
              <a:t>Click icon to add table</a:t>
            </a: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7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88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14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37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83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0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20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23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89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57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4402801" y="2125896"/>
            <a:ext cx="353651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8194640" y="2125896"/>
            <a:ext cx="353651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2" b="13718"/>
          <a:stretch/>
        </p:blipFill>
        <p:spPr>
          <a:xfrm>
            <a:off x="629089" y="2125896"/>
            <a:ext cx="3536515" cy="21336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43000" y="2359696"/>
            <a:ext cx="2454442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920524" y="2359696"/>
            <a:ext cx="2454833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698833" y="2359696"/>
            <a:ext cx="2457780" cy="15557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0210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4334904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8267699" y="4552091"/>
            <a:ext cx="3623619" cy="1504950"/>
          </a:xfrm>
        </p:spPr>
        <p:txBody>
          <a:bodyPr/>
          <a:lstStyle>
            <a:lvl1pPr marL="0" indent="0" algn="ctr">
              <a:buNone/>
              <a:defRPr/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402109" y="911804"/>
            <a:ext cx="11489209" cy="952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4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5019" y="710112"/>
            <a:ext cx="7394446" cy="52271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rgbClr val="323E4A"/>
                </a:solidFill>
                <a:latin typeface="Bebas Neue" charset="0"/>
                <a:ea typeface="ＭＳ Ｐゴシック" charset="0"/>
                <a:cs typeface="Bebas Neue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01859" y="1272452"/>
            <a:ext cx="7423509" cy="22859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5019" y="397559"/>
            <a:ext cx="7394446" cy="2490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rgbClr val="EC1F3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371600" indent="0" algn="l"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  <a:lvl6pPr marL="1714500" indent="0">
              <a:buNone/>
              <a:defRPr/>
            </a:lvl6pPr>
            <a:lvl7pPr marL="2057400" indent="0">
              <a:buNone/>
              <a:defRPr/>
            </a:lvl7pPr>
            <a:lvl8pPr marL="2400300" indent="0">
              <a:buNone/>
              <a:defRPr/>
            </a:lvl8pPr>
            <a:lvl9pPr marL="2743200" indent="0">
              <a:buNone/>
              <a:defRPr/>
            </a:lvl9pPr>
          </a:lstStyle>
          <a:p>
            <a:pPr marL="0" lvl="0" indent="0" algn="l" defTabSz="685800" rtl="0" eaLnBrk="1" latinLnBrk="0" hangingPunct="1">
              <a:lnSpc>
                <a:spcPct val="7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 level</a:t>
            </a:r>
          </a:p>
        </p:txBody>
      </p:sp>
    </p:spTree>
    <p:extLst>
      <p:ext uri="{BB962C8B-B14F-4D97-AF65-F5344CB8AC3E}">
        <p14:creationId xmlns:p14="http://schemas.microsoft.com/office/powerpoint/2010/main" val="352061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2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47" name="Picture 423" descr="Hasil gambar untuk logo kominf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2813"/>
            <a:ext cx="2024083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901" y="94350"/>
            <a:ext cx="1333500" cy="5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783" y="126648"/>
            <a:ext cx="2088232" cy="4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4312" y="17481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4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2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q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Teknik_komputer" TargetMode="External"/><Relationship Id="rId13" Type="http://schemas.openxmlformats.org/officeDocument/2006/relationships/hyperlink" Target="https://id.wikipedia.org/wiki/Infra_merah" TargetMode="External"/><Relationship Id="rId3" Type="http://schemas.openxmlformats.org/officeDocument/2006/relationships/hyperlink" Target="https://id.wikipedia.org/wiki/Jaringan_komputer" TargetMode="External"/><Relationship Id="rId7" Type="http://schemas.openxmlformats.org/officeDocument/2006/relationships/hyperlink" Target="https://id.wikipedia.org/wiki/Teknologi_informasi" TargetMode="External"/><Relationship Id="rId12" Type="http://schemas.openxmlformats.org/officeDocument/2006/relationships/hyperlink" Target="https://id.wikipedia.org/wiki/Gelombang_mikro" TargetMode="External"/><Relationship Id="rId2" Type="http://schemas.openxmlformats.org/officeDocument/2006/relationships/hyperlink" Target="https://id.wikipedia.org/wiki/Kompute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d.wikipedia.org/wiki/Telekomunikasi" TargetMode="External"/><Relationship Id="rId11" Type="http://schemas.openxmlformats.org/officeDocument/2006/relationships/hyperlink" Target="https://id.wikipedia.org/wiki/Gelombang_radio" TargetMode="External"/><Relationship Id="rId5" Type="http://schemas.openxmlformats.org/officeDocument/2006/relationships/hyperlink" Target="https://id.wikipedia.org/wiki/Satelit" TargetMode="External"/><Relationship Id="rId10" Type="http://schemas.openxmlformats.org/officeDocument/2006/relationships/hyperlink" Target="https://id.wikipedia.org/wiki/Wi-Fi" TargetMode="External"/><Relationship Id="rId4" Type="http://schemas.openxmlformats.org/officeDocument/2006/relationships/hyperlink" Target="https://id.wikipedia.org/wiki/Bluetooth" TargetMode="External"/><Relationship Id="rId9" Type="http://schemas.openxmlformats.org/officeDocument/2006/relationships/hyperlink" Target="https://id.wikipedia.org/wiki/Jaringan_lokal_nirkabe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dkong\Local%20Settings\Temporary%20Internet%20Files\Content.IE5\0JV20K7L\wireless_comparison%5b1%5d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56137" y="4052633"/>
            <a:ext cx="10513168" cy="2616727"/>
          </a:xfrm>
        </p:spPr>
        <p:txBody>
          <a:bodyPr/>
          <a:lstStyle/>
          <a:p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Slide </a:t>
            </a:r>
            <a:r>
              <a:rPr lang="en-US" sz="3200" b="1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Pertemuan</a:t>
            </a:r>
            <a:r>
              <a:rPr lang="en-US" sz="32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  <a:latin typeface="+mj-lt"/>
              </a:rPr>
              <a:t>7</a:t>
            </a:r>
            <a:endParaRPr lang="en-US" sz="3200" b="1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r>
              <a:rPr lang="id-ID" sz="3600" dirty="0"/>
              <a:t> </a:t>
            </a:r>
            <a:r>
              <a:rPr lang="en-US" sz="3600" dirty="0" err="1" smtClean="0"/>
              <a:t>Memasang</a:t>
            </a:r>
            <a:r>
              <a:rPr lang="en-US" sz="3600" dirty="0" smtClean="0"/>
              <a:t> </a:t>
            </a:r>
            <a:r>
              <a:rPr lang="en-US" sz="3600" dirty="0" err="1" smtClean="0"/>
              <a:t>Jaringan</a:t>
            </a:r>
            <a:r>
              <a:rPr lang="en-US" sz="3600" dirty="0" smtClean="0"/>
              <a:t> </a:t>
            </a:r>
            <a:r>
              <a:rPr lang="en-US" sz="3600" dirty="0" err="1" smtClean="0"/>
              <a:t>Nirkabel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5635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asil gambar untuk logo elnusa"/>
          <p:cNvSpPr>
            <a:spLocks noChangeAspect="1" noChangeArrowheads="1"/>
          </p:cNvSpPr>
          <p:nvPr/>
        </p:nvSpPr>
        <p:spPr bwMode="auto">
          <a:xfrm>
            <a:off x="307975" y="-4111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asil gambar untuk logo elnusa"/>
          <p:cNvSpPr>
            <a:spLocks noChangeAspect="1" noChangeArrowheads="1"/>
          </p:cNvSpPr>
          <p:nvPr/>
        </p:nvSpPr>
        <p:spPr bwMode="auto">
          <a:xfrm>
            <a:off x="460375" y="-258763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CFAF3F-9A23-446E-AE65-953F8465A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764705"/>
            <a:ext cx="10870232" cy="4320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Wireless - </a:t>
            </a:r>
            <a:r>
              <a:rPr lang="en-US" dirty="0" err="1">
                <a:solidFill>
                  <a:schemeClr val="bg1"/>
                </a:solidFill>
              </a:rPr>
              <a:t>Lebar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Channel	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21F0C0AF-C6E1-4C6A-BA02-5E20DFA1EADB}"/>
              </a:ext>
            </a:extLst>
          </p:cNvPr>
          <p:cNvSpPr txBox="1">
            <a:spLocks/>
          </p:cNvSpPr>
          <p:nvPr/>
        </p:nvSpPr>
        <p:spPr bwMode="auto">
          <a:xfrm>
            <a:off x="838200" y="1825625"/>
            <a:ext cx="10515600" cy="26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lnSpcReduction="1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/>
              <a:t>Lebar</a:t>
            </a:r>
            <a:r>
              <a:rPr lang="en-US" kern="0" dirty="0"/>
              <a:t> channel </a:t>
            </a:r>
            <a:r>
              <a:rPr lang="en-US" kern="0" dirty="0" err="1"/>
              <a:t>adalah</a:t>
            </a:r>
            <a:r>
              <a:rPr lang="en-US" kern="0" dirty="0"/>
              <a:t> </a:t>
            </a:r>
            <a:r>
              <a:rPr lang="en-US" kern="0" dirty="0" err="1"/>
              <a:t>rentang</a:t>
            </a:r>
            <a:r>
              <a:rPr lang="en-US" kern="0" dirty="0"/>
              <a:t> </a:t>
            </a:r>
            <a:r>
              <a:rPr lang="en-US" kern="0" dirty="0" err="1"/>
              <a:t>frekuensi</a:t>
            </a:r>
            <a:r>
              <a:rPr lang="en-US" kern="0" dirty="0"/>
              <a:t> </a:t>
            </a:r>
            <a:r>
              <a:rPr lang="en-US" kern="0" dirty="0" err="1"/>
              <a:t>batas</a:t>
            </a:r>
            <a:r>
              <a:rPr lang="en-US" kern="0" dirty="0"/>
              <a:t> </a:t>
            </a:r>
            <a:r>
              <a:rPr lang="en-US" kern="0" dirty="0" err="1"/>
              <a:t>bawah</a:t>
            </a:r>
            <a:r>
              <a:rPr lang="en-US" kern="0" dirty="0"/>
              <a:t> dan </a:t>
            </a:r>
            <a:r>
              <a:rPr lang="en-US" kern="0" dirty="0" err="1"/>
              <a:t>batas</a:t>
            </a:r>
            <a:r>
              <a:rPr lang="en-US" kern="0" dirty="0"/>
              <a:t> </a:t>
            </a:r>
            <a:r>
              <a:rPr lang="en-US" kern="0" dirty="0" err="1"/>
              <a:t>atas</a:t>
            </a:r>
            <a:r>
              <a:rPr lang="en-US" kern="0" dirty="0"/>
              <a:t> </a:t>
            </a:r>
            <a:r>
              <a:rPr lang="en-US" kern="0" dirty="0" err="1"/>
              <a:t>dalam</a:t>
            </a:r>
            <a:r>
              <a:rPr lang="en-US" kern="0" dirty="0"/>
              <a:t> 1 channel.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/>
              <a:t>Default </a:t>
            </a:r>
            <a:r>
              <a:rPr lang="en-US" kern="0" dirty="0" err="1"/>
              <a:t>lebar</a:t>
            </a:r>
            <a:r>
              <a:rPr lang="en-US" kern="0" dirty="0"/>
              <a:t> channel yang </a:t>
            </a:r>
            <a:r>
              <a:rPr lang="en-US" kern="0" dirty="0" err="1"/>
              <a:t>digunakan</a:t>
            </a:r>
            <a:r>
              <a:rPr lang="en-US" kern="0" dirty="0"/>
              <a:t> </a:t>
            </a:r>
            <a:r>
              <a:rPr lang="en-US" kern="0" dirty="0" err="1"/>
              <a:t>adalah</a:t>
            </a:r>
            <a:r>
              <a:rPr lang="en-US" kern="0" dirty="0"/>
              <a:t> 22Mhz (</a:t>
            </a:r>
            <a:r>
              <a:rPr lang="en-US" kern="0" dirty="0" err="1"/>
              <a:t>ditulis</a:t>
            </a:r>
            <a:r>
              <a:rPr lang="en-US" kern="0" dirty="0"/>
              <a:t> 20MHz).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/>
              <a:t>Lebar</a:t>
            </a:r>
            <a:r>
              <a:rPr lang="en-US" kern="0" dirty="0"/>
              <a:t> channel </a:t>
            </a:r>
            <a:r>
              <a:rPr lang="en-US" kern="0" dirty="0" err="1"/>
              <a:t>dapat</a:t>
            </a:r>
            <a:r>
              <a:rPr lang="en-US" kern="0" dirty="0"/>
              <a:t> </a:t>
            </a:r>
            <a:r>
              <a:rPr lang="en-US" kern="0" dirty="0" err="1"/>
              <a:t>dikecilkan</a:t>
            </a:r>
            <a:r>
              <a:rPr lang="en-US" kern="0" dirty="0"/>
              <a:t> (5MHz) </a:t>
            </a:r>
            <a:r>
              <a:rPr lang="en-US" kern="0" dirty="0" err="1"/>
              <a:t>untuk</a:t>
            </a:r>
            <a:r>
              <a:rPr lang="en-US" kern="0" dirty="0"/>
              <a:t> </a:t>
            </a:r>
            <a:r>
              <a:rPr lang="en-US" kern="0" dirty="0" err="1"/>
              <a:t>meminimasil</a:t>
            </a:r>
            <a:r>
              <a:rPr lang="en-US" kern="0" dirty="0"/>
              <a:t> </a:t>
            </a:r>
            <a:r>
              <a:rPr lang="en-US" kern="0" dirty="0" err="1"/>
              <a:t>frekuensi</a:t>
            </a:r>
            <a:r>
              <a:rPr lang="en-US" kern="0" dirty="0"/>
              <a:t>, </a:t>
            </a:r>
            <a:r>
              <a:rPr lang="en-US" kern="0" dirty="0" err="1"/>
              <a:t>atau</a:t>
            </a:r>
            <a:r>
              <a:rPr lang="en-US" kern="0" dirty="0"/>
              <a:t> </a:t>
            </a:r>
            <a:r>
              <a:rPr lang="en-US" kern="0" dirty="0" err="1"/>
              <a:t>dibesarkan</a:t>
            </a:r>
            <a:r>
              <a:rPr lang="en-US" kern="0" dirty="0"/>
              <a:t> (40MHz) </a:t>
            </a:r>
            <a:r>
              <a:rPr lang="en-US" kern="0" dirty="0" err="1"/>
              <a:t>untuk</a:t>
            </a:r>
            <a:r>
              <a:rPr lang="en-US" kern="0" dirty="0"/>
              <a:t> </a:t>
            </a:r>
            <a:r>
              <a:rPr lang="en-US" kern="0" dirty="0" err="1"/>
              <a:t>mendapatkan</a:t>
            </a:r>
            <a:r>
              <a:rPr lang="en-US" kern="0" dirty="0"/>
              <a:t> </a:t>
            </a:r>
            <a:r>
              <a:rPr lang="en-US" kern="0" dirty="0" err="1" smtClean="0"/>
              <a:t>troughput</a:t>
            </a:r>
            <a:r>
              <a:rPr lang="en-US" kern="0" dirty="0" smtClean="0"/>
              <a:t> </a:t>
            </a:r>
            <a:r>
              <a:rPr lang="en-US" kern="0" dirty="0"/>
              <a:t>yang </a:t>
            </a:r>
            <a:r>
              <a:rPr lang="en-US" kern="0" dirty="0" err="1"/>
              <a:t>lebih</a:t>
            </a:r>
            <a:r>
              <a:rPr lang="en-US" kern="0" dirty="0"/>
              <a:t> </a:t>
            </a:r>
            <a:r>
              <a:rPr lang="en-US" kern="0" dirty="0" err="1"/>
              <a:t>besar</a:t>
            </a:r>
            <a:r>
              <a:rPr lang="en-US" kern="0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2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F72917-B749-46C5-8508-69504D0B6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935892"/>
            <a:ext cx="10729192" cy="33286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Wireless – Frequency </a:t>
            </a:r>
            <a:r>
              <a:rPr lang="en-US" dirty="0" smtClean="0">
                <a:solidFill>
                  <a:schemeClr val="bg1"/>
                </a:solidFill>
              </a:rPr>
              <a:t>Channel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319B58E4-9983-4624-A274-93C0FFBABCAB}"/>
              </a:ext>
            </a:extLst>
          </p:cNvPr>
          <p:cNvSpPr txBox="1">
            <a:spLocks/>
          </p:cNvSpPr>
          <p:nvPr/>
        </p:nvSpPr>
        <p:spPr bwMode="auto">
          <a:xfrm>
            <a:off x="838200" y="1825625"/>
            <a:ext cx="10515600" cy="455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Frequency channel </a:t>
            </a:r>
            <a:r>
              <a:rPr lang="en-US" kern="0" dirty="0" err="1"/>
              <a:t>adalah</a:t>
            </a:r>
            <a:r>
              <a:rPr lang="en-US" kern="0" dirty="0"/>
              <a:t> </a:t>
            </a:r>
            <a:r>
              <a:rPr lang="en-US" kern="0" dirty="0" err="1"/>
              <a:t>pembagian</a:t>
            </a:r>
            <a:r>
              <a:rPr lang="en-US" kern="0" dirty="0"/>
              <a:t> </a:t>
            </a:r>
            <a:r>
              <a:rPr lang="en-US" kern="0" dirty="0" err="1"/>
              <a:t>frekuensi</a:t>
            </a:r>
            <a:r>
              <a:rPr lang="en-US" kern="0" dirty="0"/>
              <a:t> </a:t>
            </a:r>
            <a:r>
              <a:rPr lang="en-US" kern="0" dirty="0" err="1"/>
              <a:t>dalam</a:t>
            </a:r>
            <a:r>
              <a:rPr lang="en-US" kern="0" dirty="0"/>
              <a:t> </a:t>
            </a:r>
            <a:r>
              <a:rPr lang="en-US" kern="0" dirty="0" err="1"/>
              <a:t>suatu</a:t>
            </a:r>
            <a:r>
              <a:rPr lang="en-US" kern="0" dirty="0"/>
              <a:t> band </a:t>
            </a:r>
            <a:r>
              <a:rPr lang="en-US" kern="0" dirty="0" err="1"/>
              <a:t>dimana</a:t>
            </a:r>
            <a:r>
              <a:rPr lang="en-US" kern="0" dirty="0"/>
              <a:t> Access Point (AP) </a:t>
            </a:r>
            <a:r>
              <a:rPr lang="en-US" kern="0" dirty="0" err="1"/>
              <a:t>beroperasi</a:t>
            </a:r>
            <a:endParaRPr lang="en-US" kern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Nilai-</a:t>
            </a:r>
            <a:r>
              <a:rPr lang="en-US" kern="0" dirty="0" err="1"/>
              <a:t>nilai</a:t>
            </a:r>
            <a:r>
              <a:rPr lang="en-US" kern="0" dirty="0"/>
              <a:t> channel </a:t>
            </a:r>
            <a:r>
              <a:rPr lang="en-US" kern="0" dirty="0" err="1"/>
              <a:t>bergantung</a:t>
            </a:r>
            <a:r>
              <a:rPr lang="en-US" kern="0" dirty="0"/>
              <a:t> pada band yang </a:t>
            </a:r>
            <a:r>
              <a:rPr lang="en-US" kern="0" dirty="0" err="1"/>
              <a:t>dipilih</a:t>
            </a:r>
            <a:r>
              <a:rPr lang="en-US" kern="0" dirty="0"/>
              <a:t>, </a:t>
            </a:r>
            <a:r>
              <a:rPr lang="en-US" kern="0" dirty="0" err="1"/>
              <a:t>kemampuan</a:t>
            </a:r>
            <a:r>
              <a:rPr lang="en-US" kern="0" dirty="0"/>
              <a:t> </a:t>
            </a:r>
            <a:r>
              <a:rPr lang="es-ES" kern="0" dirty="0" err="1"/>
              <a:t>wireless</a:t>
            </a:r>
            <a:r>
              <a:rPr lang="es-ES" kern="0" dirty="0"/>
              <a:t> </a:t>
            </a:r>
            <a:r>
              <a:rPr lang="es-ES" kern="0" dirty="0" err="1"/>
              <a:t>card</a:t>
            </a:r>
            <a:r>
              <a:rPr lang="es-ES" kern="0" dirty="0"/>
              <a:t>, dan aturan/</a:t>
            </a:r>
            <a:r>
              <a:rPr lang="es-ES" kern="0" dirty="0" err="1"/>
              <a:t>regulasi</a:t>
            </a:r>
            <a:r>
              <a:rPr lang="es-ES" kern="0" dirty="0"/>
              <a:t> </a:t>
            </a:r>
            <a:r>
              <a:rPr lang="es-ES" kern="0" dirty="0" err="1"/>
              <a:t>frekuensi</a:t>
            </a:r>
            <a:r>
              <a:rPr lang="es-ES" kern="0" dirty="0"/>
              <a:t> </a:t>
            </a:r>
            <a:r>
              <a:rPr lang="es-ES" kern="0" dirty="0" err="1"/>
              <a:t>suatu</a:t>
            </a:r>
            <a:r>
              <a:rPr lang="es-ES" kern="0" dirty="0"/>
              <a:t> negara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kern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Range frequency channel </a:t>
            </a:r>
            <a:r>
              <a:rPr lang="en-US" kern="0" dirty="0" err="1"/>
              <a:t>untuk</a:t>
            </a:r>
            <a:r>
              <a:rPr lang="en-US" kern="0" dirty="0"/>
              <a:t> </a:t>
            </a:r>
            <a:r>
              <a:rPr lang="en-US" kern="0" dirty="0" err="1"/>
              <a:t>masing-masing</a:t>
            </a:r>
            <a:r>
              <a:rPr lang="en-US" kern="0" dirty="0"/>
              <a:t> band </a:t>
            </a:r>
            <a:r>
              <a:rPr lang="en-US" kern="0" dirty="0" err="1"/>
              <a:t>adalah</a:t>
            </a:r>
            <a:r>
              <a:rPr lang="en-US" kern="0" dirty="0"/>
              <a:t> </a:t>
            </a:r>
            <a:r>
              <a:rPr lang="en-US" kern="0" dirty="0" err="1"/>
              <a:t>sbb</a:t>
            </a:r>
            <a:r>
              <a:rPr lang="en-US" kern="0" dirty="0"/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kern="0" dirty="0"/>
              <a:t>2,4Ghz = 2412 s/d 2499MHz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kern="0" dirty="0"/>
              <a:t>5GHz = 4920 s/d 6100MHz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kern="0" dirty="0"/>
              <a:t>Access Point yang </a:t>
            </a:r>
            <a:r>
              <a:rPr lang="en-US" kern="0" dirty="0" err="1"/>
              <a:t>beririsan</a:t>
            </a:r>
            <a:r>
              <a:rPr lang="en-US" kern="0" dirty="0"/>
              <a:t> </a:t>
            </a:r>
            <a:r>
              <a:rPr lang="en-US" kern="0" dirty="0" err="1"/>
              <a:t>jangkauannya</a:t>
            </a:r>
            <a:r>
              <a:rPr lang="en-US" kern="0" dirty="0"/>
              <a:t> </a:t>
            </a:r>
            <a:r>
              <a:rPr lang="en-US" kern="0" dirty="0" err="1"/>
              <a:t>disarankan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frequency channel yang </a:t>
            </a:r>
            <a:r>
              <a:rPr lang="en-US" kern="0" dirty="0" err="1"/>
              <a:t>berbeda</a:t>
            </a:r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B710F5-CC9D-473A-ABC7-E6C20753E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836712"/>
            <a:ext cx="10825196" cy="4502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802.11 b/g  2.4 GHz </a:t>
            </a:r>
            <a:r>
              <a:rPr lang="en-US" dirty="0" smtClean="0">
                <a:solidFill>
                  <a:schemeClr val="bg1"/>
                </a:solidFill>
              </a:rPr>
              <a:t>Channel	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751463BB-F5AC-4CAD-B85E-A879B0F67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341" y="1639828"/>
            <a:ext cx="10825263" cy="439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6D8D84-3E6C-4BFC-9881-754D26AD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692696"/>
            <a:ext cx="10873208" cy="5222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802.11a 5 GHz </a:t>
            </a:r>
            <a:r>
              <a:rPr lang="en-US" dirty="0" smtClean="0">
                <a:solidFill>
                  <a:schemeClr val="bg1"/>
                </a:solidFill>
              </a:rPr>
              <a:t>Channel	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4" descr="A picture containing screenshot&#10;&#10;Description automatically generated">
            <a:extLst>
              <a:ext uri="{FF2B5EF4-FFF2-40B4-BE49-F238E27FC236}">
                <a16:creationId xmlns="" xmlns:a16="http://schemas.microsoft.com/office/drawing/2014/main" id="{9C5FE5BB-5854-4F1B-A63C-6363FEA06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714" y="1937802"/>
            <a:ext cx="8228571" cy="412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3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Wi-Fi </a:t>
            </a:r>
            <a:r>
              <a:rPr lang="en-US" altLang="en-US" dirty="0" smtClean="0"/>
              <a:t>channels </a:t>
            </a:r>
            <a:r>
              <a:rPr lang="en-US" altLang="en-US" dirty="0" smtClean="0"/>
              <a:t>2.4 </a:t>
            </a:r>
            <a:r>
              <a:rPr lang="en-US" altLang="en-US" dirty="0" smtClean="0"/>
              <a:t>GHz band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362200"/>
            <a:ext cx="1041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74667" y="6229350"/>
            <a:ext cx="2540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—"/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083A5A4E-D140-49BA-BF26-18E51E1F91EB}" type="slidenum">
              <a:rPr kumimoji="0" lang="en-GB" altLang="en-US" sz="1400" smtClean="0">
                <a:solidFill>
                  <a:schemeClr val="bg2"/>
                </a:solidFill>
                <a:latin typeface="Arial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14</a:t>
            </a:fld>
            <a:endParaRPr kumimoji="0" lang="en-GB" altLang="en-US" sz="140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Channel Reuse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76400"/>
            <a:ext cx="70358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974667" y="6229350"/>
            <a:ext cx="2540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—"/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47C1CE56-A8E5-4251-8205-E9DA4B3C7A28}" type="slidenum">
              <a:rPr kumimoji="0" lang="en-GB" altLang="en-US" sz="1400" smtClean="0">
                <a:solidFill>
                  <a:schemeClr val="bg2"/>
                </a:solidFill>
                <a:latin typeface="Arial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15</a:t>
            </a:fld>
            <a:endParaRPr kumimoji="0" lang="en-GB" altLang="en-US" sz="140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60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6448232-59B5-4F38-ABD0-E93426326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764704"/>
            <a:ext cx="10801200" cy="4502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Wireless – </a:t>
            </a:r>
            <a:r>
              <a:rPr lang="en-US" dirty="0" err="1">
                <a:solidFill>
                  <a:schemeClr val="bg1"/>
                </a:solidFill>
              </a:rPr>
              <a:t>Regulasi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Frekuensi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68AE0CA6-DF18-4D48-AC5B-1DC5E521D1E9}"/>
              </a:ext>
            </a:extLst>
          </p:cNvPr>
          <p:cNvSpPr txBox="1">
            <a:spLocks/>
          </p:cNvSpPr>
          <p:nvPr/>
        </p:nvSpPr>
        <p:spPr bwMode="auto">
          <a:xfrm>
            <a:off x="838200" y="1825625"/>
            <a:ext cx="10515600" cy="2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kern="0" dirty="0"/>
              <a:t>Setiap negara memiliki regulasi tertentu dalam hal </a:t>
            </a:r>
            <a:r>
              <a:rPr lang="en-US" kern="0" dirty="0" err="1"/>
              <a:t>frekuensi</a:t>
            </a:r>
            <a:r>
              <a:rPr lang="en-US" kern="0" dirty="0"/>
              <a:t> wireless </a:t>
            </a:r>
            <a:r>
              <a:rPr lang="en-US" kern="0" dirty="0" err="1"/>
              <a:t>untuk</a:t>
            </a:r>
            <a:r>
              <a:rPr lang="en-US" kern="0" dirty="0"/>
              <a:t> internet carrier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Indonesia </a:t>
            </a:r>
            <a:r>
              <a:rPr lang="en-US" kern="0" dirty="0" err="1"/>
              <a:t>telah</a:t>
            </a:r>
            <a:r>
              <a:rPr lang="en-US" kern="0" dirty="0"/>
              <a:t> </a:t>
            </a:r>
            <a:r>
              <a:rPr lang="en-US" kern="0" dirty="0" err="1"/>
              <a:t>merdeka</a:t>
            </a:r>
            <a:r>
              <a:rPr lang="en-US" kern="0" dirty="0"/>
              <a:t> </a:t>
            </a:r>
            <a:r>
              <a:rPr lang="en-US" kern="0" dirty="0" err="1"/>
              <a:t>untuk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frekuensi</a:t>
            </a:r>
            <a:r>
              <a:rPr lang="en-US" kern="0" dirty="0"/>
              <a:t> 2.4GHz </a:t>
            </a:r>
            <a:r>
              <a:rPr lang="en-US" kern="0" dirty="0" err="1"/>
              <a:t>berdasarkan</a:t>
            </a:r>
            <a:r>
              <a:rPr lang="en-US" kern="0" dirty="0"/>
              <a:t> KEPMENHUB No. 2/2005 </a:t>
            </a:r>
          </a:p>
          <a:p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26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2F84E3A-C1EC-4DA9-8477-7DE64CCBF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836712"/>
            <a:ext cx="10729192" cy="378271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Topologi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Nirkabel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smtClean="0">
                <a:solidFill>
                  <a:schemeClr val="bg1"/>
                </a:solidFill>
              </a:rPr>
              <a:t>Infrastructure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B5A3DB65-A562-443E-8F84-789E76A4B4B8}"/>
              </a:ext>
            </a:extLst>
          </p:cNvPr>
          <p:cNvSpPr txBox="1">
            <a:spLocks/>
          </p:cNvSpPr>
          <p:nvPr/>
        </p:nvSpPr>
        <p:spPr bwMode="auto">
          <a:xfrm>
            <a:off x="838200" y="3933056"/>
            <a:ext cx="10515600" cy="246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i-FI" kern="0" dirty="0"/>
              <a:t>Koneksi terjadi antara Akses Point (AP) dengan satu </a:t>
            </a:r>
            <a:r>
              <a:rPr lang="en-US" kern="0" dirty="0" err="1"/>
              <a:t>atau</a:t>
            </a:r>
            <a:r>
              <a:rPr lang="en-US" kern="0" dirty="0"/>
              <a:t> </a:t>
            </a:r>
            <a:r>
              <a:rPr lang="en-US" kern="0" dirty="0" err="1"/>
              <a:t>lebih</a:t>
            </a:r>
            <a:r>
              <a:rPr lang="en-US" kern="0" dirty="0"/>
              <a:t> station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i-FI" kern="0" dirty="0"/>
              <a:t>Koneksi terjadi apabila ada kesamaan  </a:t>
            </a:r>
            <a:r>
              <a:rPr lang="en-US" kern="0" dirty="0"/>
              <a:t>Service Set Identifier - </a:t>
            </a:r>
            <a:r>
              <a:rPr lang="fi-FI" kern="0" dirty="0"/>
              <a:t>SSID dan </a:t>
            </a:r>
            <a:r>
              <a:rPr lang="en-US" kern="0" dirty="0" err="1"/>
              <a:t>kesamaan</a:t>
            </a:r>
            <a:r>
              <a:rPr lang="en-US" kern="0" dirty="0"/>
              <a:t> Band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Station </a:t>
            </a:r>
            <a:r>
              <a:rPr lang="en-US" kern="0" dirty="0" err="1"/>
              <a:t>secara</a:t>
            </a:r>
            <a:r>
              <a:rPr lang="en-US" kern="0" dirty="0"/>
              <a:t> </a:t>
            </a:r>
            <a:r>
              <a:rPr lang="en-US" kern="0" dirty="0" err="1"/>
              <a:t>otomatis</a:t>
            </a:r>
            <a:r>
              <a:rPr lang="en-US" kern="0" dirty="0"/>
              <a:t> </a:t>
            </a:r>
            <a:r>
              <a:rPr lang="en-US" kern="0" dirty="0" err="1"/>
              <a:t>akan</a:t>
            </a:r>
            <a:r>
              <a:rPr lang="en-US" kern="0" dirty="0"/>
              <a:t> </a:t>
            </a:r>
            <a:r>
              <a:rPr lang="en-US" kern="0" dirty="0" err="1"/>
              <a:t>mengikuti</a:t>
            </a:r>
            <a:r>
              <a:rPr lang="en-US" kern="0" dirty="0"/>
              <a:t> channel </a:t>
            </a:r>
            <a:r>
              <a:rPr lang="en-US" kern="0" dirty="0" err="1"/>
              <a:t>frekuensi</a:t>
            </a:r>
            <a:r>
              <a:rPr lang="en-US" kern="0" dirty="0"/>
              <a:t> pada AP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v-SE" kern="0" dirty="0"/>
              <a:t>Station hanya dapat melakukan scan AP dengan list </a:t>
            </a:r>
            <a:r>
              <a:rPr lang="en-US" kern="0" dirty="0"/>
              <a:t>channel </a:t>
            </a:r>
            <a:r>
              <a:rPr lang="en-US" kern="0" dirty="0" err="1"/>
              <a:t>frekuensi</a:t>
            </a:r>
            <a:r>
              <a:rPr lang="en-US" kern="0" dirty="0"/>
              <a:t> yang </a:t>
            </a:r>
            <a:r>
              <a:rPr lang="en-US" kern="0" dirty="0" err="1"/>
              <a:t>diset</a:t>
            </a:r>
            <a:r>
              <a:rPr lang="en-US" kern="0" dirty="0"/>
              <a:t> pada station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C6465B-ECEE-4259-8C37-90CEAA7A24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1700808"/>
            <a:ext cx="4599709" cy="18732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19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FA4AE59-577B-4F46-9479-8BB49BA5B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863884"/>
            <a:ext cx="11017224" cy="450279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Topologi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Nirkabel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 err="1" smtClean="0">
                <a:solidFill>
                  <a:schemeClr val="bg1"/>
                </a:solidFill>
              </a:rPr>
              <a:t>AdHoc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D8FF90B-BEDD-44B7-8969-501AEA3E870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96" y="1412776"/>
            <a:ext cx="4499531" cy="213560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B1DE22-049C-40B3-A651-5121951F568B}"/>
              </a:ext>
            </a:extLst>
          </p:cNvPr>
          <p:cNvSpPr txBox="1">
            <a:spLocks/>
          </p:cNvSpPr>
          <p:nvPr/>
        </p:nvSpPr>
        <p:spPr bwMode="auto">
          <a:xfrm>
            <a:off x="838200" y="3789040"/>
            <a:ext cx="10515600" cy="189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i-FI" kern="0" dirty="0"/>
              <a:t>Koneksi terjadi antara </a:t>
            </a:r>
            <a:r>
              <a:rPr lang="en-US" kern="0" dirty="0"/>
              <a:t>station </a:t>
            </a:r>
            <a:r>
              <a:rPr lang="en-US" kern="0" dirty="0" err="1"/>
              <a:t>langsung</a:t>
            </a:r>
            <a:r>
              <a:rPr lang="en-US" kern="0" dirty="0"/>
              <a:t> </a:t>
            </a:r>
            <a:r>
              <a:rPr lang="en-US" kern="0" dirty="0" err="1"/>
              <a:t>tanpa</a:t>
            </a:r>
            <a:r>
              <a:rPr lang="en-US" kern="0" dirty="0"/>
              <a:t> AP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i-FI" kern="0" dirty="0"/>
              <a:t>Koneksi terjadi apabila ada kesamaan  </a:t>
            </a:r>
            <a:r>
              <a:rPr lang="en-US" kern="0" dirty="0"/>
              <a:t>Service Set Identifier - </a:t>
            </a:r>
            <a:r>
              <a:rPr lang="fi-FI" kern="0" dirty="0"/>
              <a:t>SSID dan </a:t>
            </a:r>
            <a:r>
              <a:rPr lang="en-US" kern="0" dirty="0" err="1"/>
              <a:t>kesamaan</a:t>
            </a:r>
            <a:r>
              <a:rPr lang="en-US" kern="0" dirty="0"/>
              <a:t> Band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Station </a:t>
            </a:r>
            <a:r>
              <a:rPr lang="en-US" kern="0" dirty="0" err="1"/>
              <a:t>secara</a:t>
            </a:r>
            <a:r>
              <a:rPr lang="en-US" kern="0" dirty="0"/>
              <a:t> </a:t>
            </a:r>
            <a:r>
              <a:rPr lang="en-US" kern="0" dirty="0" err="1"/>
              <a:t>otomatis</a:t>
            </a:r>
            <a:r>
              <a:rPr lang="en-US" kern="0" dirty="0"/>
              <a:t> </a:t>
            </a:r>
            <a:r>
              <a:rPr lang="en-US" kern="0" dirty="0" err="1"/>
              <a:t>akan</a:t>
            </a:r>
            <a:r>
              <a:rPr lang="en-US" kern="0" dirty="0"/>
              <a:t> </a:t>
            </a:r>
            <a:r>
              <a:rPr lang="en-US" kern="0" dirty="0" err="1"/>
              <a:t>mengikuti</a:t>
            </a:r>
            <a:r>
              <a:rPr lang="en-US" kern="0" dirty="0"/>
              <a:t> channel </a:t>
            </a:r>
            <a:r>
              <a:rPr lang="en-US" kern="0" dirty="0" err="1"/>
              <a:t>frekuensi</a:t>
            </a:r>
            <a:r>
              <a:rPr lang="en-US" kern="0" dirty="0"/>
              <a:t> pada master station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9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AA316FF-0D4C-4862-B0C7-8A1671E39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764704"/>
            <a:ext cx="10729192" cy="45027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Wireless Security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5756D597-4807-430D-886F-A5A3AC8F866D}"/>
              </a:ext>
            </a:extLst>
          </p:cNvPr>
          <p:cNvSpPr txBox="1">
            <a:spLocks/>
          </p:cNvSpPr>
          <p:nvPr/>
        </p:nvSpPr>
        <p:spPr bwMode="auto">
          <a:xfrm>
            <a:off x="838200" y="1825625"/>
            <a:ext cx="10515600" cy="397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kern="0" dirty="0"/>
              <a:t>Terdapat metode keamanan yang dapat </a:t>
            </a:r>
            <a:r>
              <a:rPr lang="en-US" kern="0" dirty="0" err="1"/>
              <a:t>digunakan</a:t>
            </a:r>
            <a:r>
              <a:rPr lang="en-US" kern="0" dirty="0"/>
              <a:t> </a:t>
            </a:r>
            <a:r>
              <a:rPr lang="en-US" kern="0" dirty="0" err="1"/>
              <a:t>yaitu</a:t>
            </a:r>
            <a:r>
              <a:rPr lang="en-US" kern="0" dirty="0"/>
              <a:t>:</a:t>
            </a:r>
          </a:p>
          <a:p>
            <a:endParaRPr lang="en-US" kern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err="1"/>
              <a:t>Autentifikasi</a:t>
            </a:r>
            <a:r>
              <a:rPr lang="en-US" kern="0" dirty="0"/>
              <a:t> :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i="1" dirty="0" err="1"/>
              <a:t>validasi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pengguna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i="1" dirty="0" err="1"/>
              <a:t>mengakses</a:t>
            </a:r>
            <a:r>
              <a:rPr lang="en-US" i="1" dirty="0"/>
              <a:t> </a:t>
            </a:r>
            <a:r>
              <a:rPr lang="en-US" i="1" dirty="0" err="1"/>
              <a:t>jaringan</a:t>
            </a:r>
            <a:endParaRPr lang="en-US" kern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kern="0" dirty="0"/>
              <a:t>WPA-PSK, WPA-AEP</a:t>
            </a:r>
          </a:p>
          <a:p>
            <a:pPr lvl="2"/>
            <a:endParaRPr lang="en-US" kern="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err="1"/>
              <a:t>Enkripsi</a:t>
            </a:r>
            <a:r>
              <a:rPr lang="en-US" kern="0" dirty="0"/>
              <a:t> : proses </a:t>
            </a:r>
            <a:r>
              <a:rPr lang="en-US" kern="0" dirty="0" err="1"/>
              <a:t>p</a:t>
            </a:r>
            <a:r>
              <a:rPr lang="en-US" dirty="0" err="1"/>
              <a:t>engamanan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khusus</a:t>
            </a:r>
            <a:endParaRPr lang="en-US" kern="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kern="0" dirty="0"/>
              <a:t>AES, TKIP, WEP</a:t>
            </a:r>
          </a:p>
          <a:p>
            <a:pPr lvl="2"/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Profil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: MOCHAMMAD ZEN SAMSONO HADI, ST. MSc. Ph.D.</a:t>
            </a:r>
            <a:r>
              <a:rPr lang="en-US" dirty="0">
                <a:solidFill>
                  <a:schemeClr val="bg1"/>
                </a:solidFill>
              </a:rPr>
              <a:t>				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6604767" y="5013176"/>
            <a:ext cx="571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0926" y="1412776"/>
            <a:ext cx="9203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dirty="0" err="1"/>
              <a:t>Jabatan</a:t>
            </a:r>
            <a:r>
              <a:rPr lang="en-US" dirty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Telekomunikasi PENS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Pendidikan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S1 </a:t>
            </a:r>
            <a:r>
              <a:rPr lang="en-US" dirty="0" err="1" smtClean="0">
                <a:solidFill>
                  <a:srgbClr val="FF0000"/>
                </a:solidFill>
              </a:rPr>
              <a:t>Teknik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Elektro</a:t>
            </a:r>
            <a:r>
              <a:rPr lang="en-US" dirty="0" smtClean="0">
                <a:solidFill>
                  <a:srgbClr val="FF0000"/>
                </a:solidFill>
              </a:rPr>
              <a:t> ITS Surabaya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S2 University of Applied Sciences,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S3 Toyohashi University of Technology, Japan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285750" lvl="0" indent="-285750">
              <a:buFont typeface="Wingdings" pitchFamily="2" charset="2"/>
              <a:buChar char="q"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/>
              <a:t>Riwayat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Quality Assurance Supervisor, PT. Asahi Electronics </a:t>
            </a:r>
            <a:r>
              <a:rPr lang="en-US" dirty="0" err="1" smtClean="0">
                <a:solidFill>
                  <a:srgbClr val="FF0000"/>
                </a:solidFill>
              </a:rPr>
              <a:t>Batam</a:t>
            </a:r>
            <a:r>
              <a:rPr lang="en-US" dirty="0" smtClean="0">
                <a:solidFill>
                  <a:srgbClr val="FF0000"/>
                </a:solidFill>
              </a:rPr>
              <a:t>, Indonesia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Technical Engineering Staff, Flextronics </a:t>
            </a:r>
            <a:r>
              <a:rPr lang="en-US" dirty="0" err="1" smtClean="0">
                <a:solidFill>
                  <a:srgbClr val="FF0000"/>
                </a:solidFill>
              </a:rPr>
              <a:t>Sdn</a:t>
            </a:r>
            <a:r>
              <a:rPr lang="en-US" dirty="0" smtClean="0">
                <a:solidFill>
                  <a:srgbClr val="FF0000"/>
                </a:solidFill>
              </a:rPr>
              <a:t>. Bhd., Johor </a:t>
            </a:r>
            <a:r>
              <a:rPr lang="en-US" dirty="0" err="1" smtClean="0">
                <a:solidFill>
                  <a:srgbClr val="FF0000"/>
                </a:solidFill>
              </a:rPr>
              <a:t>Bahru</a:t>
            </a:r>
            <a:r>
              <a:rPr lang="en-US" dirty="0" smtClean="0">
                <a:solidFill>
                  <a:srgbClr val="FF0000"/>
                </a:solidFill>
              </a:rPr>
              <a:t>, Malaysia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Dosen</a:t>
            </a:r>
            <a:r>
              <a:rPr lang="en-US" dirty="0" smtClean="0">
                <a:solidFill>
                  <a:srgbClr val="FF0000"/>
                </a:solidFill>
              </a:rPr>
              <a:t> PENS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Staff Deutsche Telekom, Darmstadt, Germany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en-US" dirty="0" err="1" smtClean="0">
                <a:solidFill>
                  <a:srgbClr val="FF0000"/>
                </a:solidFill>
              </a:rPr>
              <a:t>Karyawan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Okamedo</a:t>
            </a:r>
            <a:r>
              <a:rPr lang="en-US" dirty="0" smtClean="0">
                <a:solidFill>
                  <a:srgbClr val="FF0000"/>
                </a:solidFill>
              </a:rPr>
              <a:t>, Toyohashi, Japan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59152" y="3284984"/>
            <a:ext cx="32633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Contact</a:t>
            </a:r>
            <a:endParaRPr lang="en-US" sz="1400" dirty="0"/>
          </a:p>
          <a:p>
            <a:pPr lvl="0"/>
            <a:r>
              <a:rPr lang="en-US" sz="1400" b="1" dirty="0"/>
              <a:t>HP WA only </a:t>
            </a:r>
            <a:r>
              <a:rPr lang="en-US" sz="1400" b="1" dirty="0" smtClean="0"/>
              <a:t>: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081292109194</a:t>
            </a:r>
            <a:endParaRPr lang="en-US" sz="1400" dirty="0">
              <a:solidFill>
                <a:srgbClr val="FF0000"/>
              </a:solidFill>
            </a:endParaRPr>
          </a:p>
          <a:p>
            <a:r>
              <a:rPr lang="en-US" sz="1400" b="1" dirty="0"/>
              <a:t>Email	</a:t>
            </a:r>
            <a:r>
              <a:rPr lang="en-US" sz="1400" b="1" dirty="0" smtClean="0"/>
              <a:t>  : zenhadi@pens.ac.id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94134" y="1412776"/>
            <a:ext cx="1676400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1340768"/>
            <a:ext cx="2016224" cy="20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8328" y="138281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2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77EE72-A9C3-413A-B3AD-73FA50750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16" y="899888"/>
            <a:ext cx="10945216" cy="378271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Peletakan</a:t>
            </a:r>
            <a:r>
              <a:rPr lang="en-US" dirty="0">
                <a:solidFill>
                  <a:schemeClr val="bg1"/>
                </a:solidFill>
              </a:rPr>
              <a:t> Device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1F9EF4ED-CD5D-450C-83A4-9E295A01173C}"/>
              </a:ext>
            </a:extLst>
          </p:cNvPr>
          <p:cNvSpPr txBox="1">
            <a:spLocks/>
          </p:cNvSpPr>
          <p:nvPr/>
        </p:nvSpPr>
        <p:spPr bwMode="auto">
          <a:xfrm>
            <a:off x="838200" y="1825625"/>
            <a:ext cx="10515600" cy="225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/>
              <a:t>Posisi</a:t>
            </a:r>
            <a:r>
              <a:rPr lang="en-US" kern="0" dirty="0"/>
              <a:t> yang </a:t>
            </a:r>
            <a:r>
              <a:rPr lang="en-US" kern="0" dirty="0" err="1"/>
              <a:t>relatif</a:t>
            </a:r>
            <a:r>
              <a:rPr lang="en-US" kern="0" dirty="0"/>
              <a:t> </a:t>
            </a:r>
            <a:r>
              <a:rPr lang="en-US" kern="0" dirty="0" err="1"/>
              <a:t>terlihat</a:t>
            </a:r>
            <a:r>
              <a:rPr lang="en-US" kern="0" dirty="0"/>
              <a:t> (</a:t>
            </a:r>
            <a:r>
              <a:rPr lang="en-US" kern="0" dirty="0" smtClean="0"/>
              <a:t>land </a:t>
            </a:r>
            <a:r>
              <a:rPr lang="en-US" kern="0" dirty="0"/>
              <a:t>of sight)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/>
              <a:t>Posisi</a:t>
            </a:r>
            <a:r>
              <a:rPr lang="en-US" kern="0" dirty="0"/>
              <a:t> yang </a:t>
            </a:r>
            <a:r>
              <a:rPr lang="en-US" kern="0" dirty="0" err="1"/>
              <a:t>relatif</a:t>
            </a:r>
            <a:r>
              <a:rPr lang="en-US" kern="0" dirty="0"/>
              <a:t> </a:t>
            </a:r>
            <a:r>
              <a:rPr lang="en-US" kern="0" dirty="0" err="1"/>
              <a:t>aman</a:t>
            </a:r>
            <a:r>
              <a:rPr lang="en-US" kern="0" dirty="0"/>
              <a:t> </a:t>
            </a:r>
            <a:r>
              <a:rPr lang="en-US" kern="0" dirty="0" err="1"/>
              <a:t>dari</a:t>
            </a:r>
            <a:r>
              <a:rPr lang="en-US" kern="0" dirty="0"/>
              <a:t> </a:t>
            </a:r>
            <a:r>
              <a:rPr lang="en-US" kern="0" dirty="0" err="1"/>
              <a:t>gangguan</a:t>
            </a:r>
            <a:endParaRPr lang="en-US" kern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0" dirty="0" err="1"/>
              <a:t>Manusia</a:t>
            </a:r>
            <a:endParaRPr lang="en-US" kern="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kern="0" dirty="0" err="1"/>
              <a:t>Hewan</a:t>
            </a:r>
            <a:r>
              <a:rPr lang="en-US" kern="0" dirty="0"/>
              <a:t> (</a:t>
            </a:r>
            <a:r>
              <a:rPr lang="en-US" kern="0" dirty="0" err="1"/>
              <a:t>serangga</a:t>
            </a:r>
            <a:r>
              <a:rPr lang="en-US" kern="0" dirty="0"/>
              <a:t>, </a:t>
            </a:r>
            <a:r>
              <a:rPr lang="en-US" kern="0" dirty="0" err="1"/>
              <a:t>tikus</a:t>
            </a:r>
            <a:r>
              <a:rPr lang="en-US" kern="0" dirty="0"/>
              <a:t>, </a:t>
            </a:r>
            <a:r>
              <a:rPr lang="en-US" kern="0" dirty="0" err="1"/>
              <a:t>dll</a:t>
            </a:r>
            <a:r>
              <a:rPr lang="en-US" kern="0" dirty="0"/>
              <a:t>)</a:t>
            </a:r>
          </a:p>
          <a:p>
            <a:pPr lvl="1"/>
            <a:r>
              <a:rPr lang="en-US" kern="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04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Site </a:t>
            </a:r>
            <a:r>
              <a:rPr lang="en-US" altLang="en-US" dirty="0" smtClean="0"/>
              <a:t>Survey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628800"/>
            <a:ext cx="10905067" cy="4686300"/>
          </a:xfrm>
        </p:spPr>
        <p:txBody>
          <a:bodyPr/>
          <a:lstStyle/>
          <a:p>
            <a:r>
              <a:rPr lang="en-US" altLang="en-US" dirty="0" err="1">
                <a:solidFill>
                  <a:srgbClr val="000000"/>
                </a:solidFill>
              </a:rPr>
              <a:t>Membantu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mendefinisikan</a:t>
            </a:r>
            <a:r>
              <a:rPr lang="en-US" altLang="en-US" dirty="0">
                <a:solidFill>
                  <a:srgbClr val="000000"/>
                </a:solidFill>
              </a:rPr>
              <a:t> area </a:t>
            </a:r>
            <a:r>
              <a:rPr lang="en-US" altLang="en-US" dirty="0" err="1">
                <a:solidFill>
                  <a:srgbClr val="000000"/>
                </a:solidFill>
              </a:rPr>
              <a:t>cakupan</a:t>
            </a:r>
            <a:r>
              <a:rPr lang="en-US" altLang="en-US" dirty="0">
                <a:solidFill>
                  <a:srgbClr val="000000"/>
                </a:solidFill>
              </a:rPr>
              <a:t>, </a:t>
            </a:r>
            <a:r>
              <a:rPr lang="en-US" altLang="en-US" dirty="0" err="1">
                <a:solidFill>
                  <a:srgbClr val="000000"/>
                </a:solidFill>
              </a:rPr>
              <a:t>kecepatan</a:t>
            </a:r>
            <a:r>
              <a:rPr lang="en-US" altLang="en-US" dirty="0">
                <a:solidFill>
                  <a:srgbClr val="000000"/>
                </a:solidFill>
              </a:rPr>
              <a:t> data, </a:t>
            </a:r>
            <a:r>
              <a:rPr lang="en-US" altLang="en-US" dirty="0" err="1">
                <a:solidFill>
                  <a:srgbClr val="000000"/>
                </a:solidFill>
              </a:rPr>
              <a:t>penempatan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titik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akses</a:t>
            </a:r>
            <a:r>
              <a:rPr lang="en-US" altLang="en-US" dirty="0">
                <a:solidFill>
                  <a:srgbClr val="000000"/>
                </a:solidFill>
              </a:rPr>
              <a:t> yang </a:t>
            </a:r>
            <a:r>
              <a:rPr lang="en-US" altLang="en-US" dirty="0" err="1">
                <a:solidFill>
                  <a:srgbClr val="000000"/>
                </a:solidFill>
              </a:rPr>
              <a:t>tepat</a:t>
            </a:r>
            <a:r>
              <a:rPr lang="en-US" altLang="en-US" dirty="0">
                <a:solidFill>
                  <a:srgbClr val="000000"/>
                </a:solidFill>
              </a:rPr>
              <a:t>.</a:t>
            </a:r>
          </a:p>
          <a:p>
            <a:r>
              <a:rPr lang="en-US" altLang="en-US" dirty="0" err="1">
                <a:solidFill>
                  <a:srgbClr val="000000"/>
                </a:solidFill>
              </a:rPr>
              <a:t>Kumpulkan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informasi</a:t>
            </a:r>
            <a:r>
              <a:rPr lang="en-US" altLang="en-US" dirty="0">
                <a:solidFill>
                  <a:srgbClr val="000000"/>
                </a:solidFill>
              </a:rPr>
              <a:t>: </a:t>
            </a:r>
            <a:r>
              <a:rPr lang="en-US" altLang="en-US" dirty="0" err="1">
                <a:solidFill>
                  <a:srgbClr val="000000"/>
                </a:solidFill>
              </a:rPr>
              <a:t>memetakan</a:t>
            </a:r>
            <a:r>
              <a:rPr lang="en-US" altLang="en-US" dirty="0">
                <a:solidFill>
                  <a:srgbClr val="000000"/>
                </a:solidFill>
              </a:rPr>
              <a:t> area </a:t>
            </a:r>
            <a:r>
              <a:rPr lang="en-US" altLang="en-US" dirty="0" err="1">
                <a:solidFill>
                  <a:srgbClr val="000000"/>
                </a:solidFill>
              </a:rPr>
              <a:t>jangkauan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dan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mengukur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kekuatan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err="1">
                <a:solidFill>
                  <a:srgbClr val="000000"/>
                </a:solidFill>
              </a:rPr>
              <a:t>sinyal</a:t>
            </a:r>
            <a:r>
              <a:rPr lang="en-US" altLang="en-US" dirty="0">
                <a:solidFill>
                  <a:srgbClr val="000000"/>
                </a:solidFill>
              </a:rPr>
              <a:t>, SNR (signal to noise ratio), level </a:t>
            </a:r>
            <a:r>
              <a:rPr lang="en-US" altLang="en-US" dirty="0" err="1">
                <a:solidFill>
                  <a:srgbClr val="000000"/>
                </a:solidFill>
              </a:rPr>
              <a:t>interferensi</a:t>
            </a:r>
            <a:r>
              <a:rPr lang="en-US" altLang="en-US" dirty="0">
                <a:solidFill>
                  <a:srgbClr val="000000"/>
                </a:solidFill>
              </a:rPr>
              <a:t> RF</a:t>
            </a: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74667" y="6229350"/>
            <a:ext cx="2540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—"/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D155B31A-66DD-4E6E-9BA9-E1160D0A4181}" type="slidenum">
              <a:rPr kumimoji="0" lang="en-GB" altLang="en-US" sz="1400" smtClean="0">
                <a:solidFill>
                  <a:schemeClr val="bg2"/>
                </a:solidFill>
                <a:latin typeface="Arial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21</a:t>
            </a:fld>
            <a:endParaRPr kumimoji="0" lang="en-GB" altLang="en-US" sz="140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76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Site Survey</a:t>
            </a:r>
          </a:p>
        </p:txBody>
      </p:sp>
      <p:pic>
        <p:nvPicPr>
          <p:cNvPr id="46083" name="Picture 6" descr="p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1"/>
            <a:ext cx="7721600" cy="473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80433" y="793751"/>
            <a:ext cx="261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—"/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altLang="en-US" sz="2400">
                <a:latin typeface="Times New Roman" pitchFamily="18" charset="0"/>
              </a:rPr>
              <a:t> </a:t>
            </a:r>
            <a:endParaRPr kumimoji="0" lang="en-US" altLang="en-US" sz="2400" b="1">
              <a:latin typeface="Times New Roman" pitchFamily="18" charset="0"/>
            </a:endParaRP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974667" y="6229350"/>
            <a:ext cx="2540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—"/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B2BF4E80-FD70-4F35-BFF0-6EFB36CCE5BA}" type="slidenum">
              <a:rPr kumimoji="0" lang="en-GB" altLang="en-US" sz="1400" smtClean="0">
                <a:solidFill>
                  <a:schemeClr val="bg2"/>
                </a:solidFill>
                <a:latin typeface="Arial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22</a:t>
            </a:fld>
            <a:endParaRPr kumimoji="0" lang="en-GB" altLang="en-US" sz="140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92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D8E416-3D96-4C13-89A5-B4D8B8E66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899888"/>
            <a:ext cx="10945216" cy="378271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Instalasi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Nirkabel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0460FD2A-246E-45C6-BCCB-00D11AAFAF3D}"/>
              </a:ext>
            </a:extLst>
          </p:cNvPr>
          <p:cNvSpPr txBox="1">
            <a:spLocks/>
          </p:cNvSpPr>
          <p:nvPr/>
        </p:nvSpPr>
        <p:spPr bwMode="auto">
          <a:xfrm>
            <a:off x="838200" y="1700808"/>
            <a:ext cx="105156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 err="1"/>
              <a:t>Asumsi</a:t>
            </a:r>
            <a:r>
              <a:rPr lang="en-US" kern="0" dirty="0"/>
              <a:t> </a:t>
            </a:r>
            <a:r>
              <a:rPr lang="en-US" kern="0" dirty="0" err="1"/>
              <a:t>instalasi</a:t>
            </a:r>
            <a:r>
              <a:rPr lang="en-US" kern="0" dirty="0"/>
              <a:t> </a:t>
            </a:r>
            <a:r>
              <a:rPr lang="en-US" kern="0" dirty="0" err="1"/>
              <a:t>Akses</a:t>
            </a:r>
            <a:r>
              <a:rPr lang="en-US" kern="0" dirty="0"/>
              <a:t> </a:t>
            </a:r>
            <a:r>
              <a:rPr lang="en-US" kern="0" dirty="0" err="1"/>
              <a:t>Poin</a:t>
            </a:r>
            <a:r>
              <a:rPr lang="en-US" kern="0" dirty="0"/>
              <a:t> pada </a:t>
            </a:r>
            <a:r>
              <a:rPr lang="en-US" kern="0" dirty="0" err="1"/>
              <a:t>jaringan</a:t>
            </a:r>
            <a:r>
              <a:rPr lang="en-US" kern="0" dirty="0"/>
              <a:t> </a:t>
            </a:r>
            <a:r>
              <a:rPr lang="en-US" kern="0" dirty="0" err="1"/>
              <a:t>sudah</a:t>
            </a:r>
            <a:r>
              <a:rPr lang="en-US" kern="0" dirty="0"/>
              <a:t> </a:t>
            </a:r>
            <a:r>
              <a:rPr lang="en-US" kern="0" dirty="0" err="1"/>
              <a:t>ada</a:t>
            </a:r>
            <a:r>
              <a:rPr lang="en-US" kern="0" dirty="0"/>
              <a:t> DHCP server dan </a:t>
            </a:r>
            <a:r>
              <a:rPr lang="en-US" kern="0" dirty="0" err="1"/>
              <a:t>autentifikasi</a:t>
            </a:r>
            <a:r>
              <a:rPr lang="en-US" kern="0" dirty="0"/>
              <a:t> </a:t>
            </a:r>
            <a:r>
              <a:rPr lang="en-US" kern="0" dirty="0" err="1"/>
              <a:t>tidak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RADIUS server</a:t>
            </a:r>
          </a:p>
          <a:p>
            <a:endParaRPr lang="en-US" kern="0" dirty="0"/>
          </a:p>
          <a:p>
            <a:r>
              <a:rPr lang="en-US" kern="0" dirty="0" err="1"/>
              <a:t>Maka</a:t>
            </a:r>
            <a:r>
              <a:rPr lang="en-US" kern="0" dirty="0"/>
              <a:t> </a:t>
            </a:r>
            <a:r>
              <a:rPr lang="en-US" kern="0" dirty="0" err="1"/>
              <a:t>Konfigurasi</a:t>
            </a:r>
            <a:r>
              <a:rPr lang="en-US" kern="0" dirty="0"/>
              <a:t> yang </a:t>
            </a:r>
            <a:r>
              <a:rPr lang="en-US" kern="0" dirty="0" err="1"/>
              <a:t>harus</a:t>
            </a:r>
            <a:r>
              <a:rPr lang="en-US" kern="0" dirty="0"/>
              <a:t> </a:t>
            </a:r>
            <a:r>
              <a:rPr lang="en-US" kern="0" dirty="0" err="1"/>
              <a:t>dilakukan</a:t>
            </a:r>
            <a:r>
              <a:rPr lang="en-US" kern="0" dirty="0"/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/>
              <a:t>IP Address Access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/>
              <a:t>Mode -&gt; AP-Bridge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/>
              <a:t>Band -&gt; 802.11 b/g, 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 err="1"/>
              <a:t>Frekuensi</a:t>
            </a:r>
            <a:r>
              <a:rPr lang="en-US" kern="0" dirty="0"/>
              <a:t> -&gt; channel 1 - 11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/>
              <a:t>SSID -&gt;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kern="0" dirty="0"/>
              <a:t>Security -&gt; WPA-PSK / …</a:t>
            </a:r>
          </a:p>
          <a:p>
            <a:pPr lvl="1"/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8166ECD-B207-4291-B53B-44DCE2F1F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408" y="888106"/>
            <a:ext cx="10873208" cy="40183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Mode Interface Wireless </a:t>
            </a:r>
            <a:r>
              <a:rPr lang="en-US" dirty="0" smtClean="0">
                <a:solidFill>
                  <a:schemeClr val="bg1"/>
                </a:solidFill>
              </a:rPr>
              <a:t>– </a:t>
            </a:r>
            <a:r>
              <a:rPr lang="en-US" dirty="0" err="1" smtClean="0">
                <a:solidFill>
                  <a:schemeClr val="bg1"/>
                </a:solidFill>
              </a:rPr>
              <a:t>Mikrotik</a:t>
            </a:r>
            <a:r>
              <a:rPr lang="en-US" dirty="0" smtClean="0">
                <a:solidFill>
                  <a:schemeClr val="bg1"/>
                </a:solidFill>
              </a:rPr>
              <a:t>			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9ED6321-3174-404E-998B-648AC3FA2274}"/>
              </a:ext>
            </a:extLst>
          </p:cNvPr>
          <p:cNvSpPr txBox="1">
            <a:spLocks/>
          </p:cNvSpPr>
          <p:nvPr/>
        </p:nvSpPr>
        <p:spPr bwMode="auto">
          <a:xfrm>
            <a:off x="767408" y="1556792"/>
            <a:ext cx="10515600" cy="40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u="sng" kern="0" dirty="0"/>
              <a:t>AP Mode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kern="0" dirty="0" smtClean="0"/>
              <a:t>AP-bridge </a:t>
            </a:r>
            <a:r>
              <a:rPr lang="en-US" kern="0" dirty="0"/>
              <a:t>– wireless </a:t>
            </a:r>
            <a:r>
              <a:rPr lang="en-US" kern="0" dirty="0" err="1"/>
              <a:t>difungsikan</a:t>
            </a:r>
            <a:r>
              <a:rPr lang="en-US" kern="0" dirty="0"/>
              <a:t> </a:t>
            </a:r>
            <a:r>
              <a:rPr lang="en-US" kern="0" dirty="0" err="1"/>
              <a:t>sebagai</a:t>
            </a:r>
            <a:r>
              <a:rPr lang="en-US" kern="0" dirty="0"/>
              <a:t> </a:t>
            </a:r>
            <a:r>
              <a:rPr lang="en-US" kern="0" dirty="0" err="1"/>
              <a:t>Akses</a:t>
            </a:r>
            <a:r>
              <a:rPr lang="en-US" kern="0" dirty="0"/>
              <a:t> </a:t>
            </a:r>
            <a:r>
              <a:rPr lang="en-US" kern="0" dirty="0" smtClean="0"/>
              <a:t>Point</a:t>
            </a:r>
            <a:endParaRPr lang="en-US" kern="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kern="0" dirty="0" smtClean="0"/>
              <a:t>Bridge </a:t>
            </a:r>
            <a:r>
              <a:rPr lang="en-US" kern="0" dirty="0"/>
              <a:t>- </a:t>
            </a:r>
            <a:r>
              <a:rPr lang="en-US" kern="0" dirty="0" err="1"/>
              <a:t>hampir</a:t>
            </a:r>
            <a:r>
              <a:rPr lang="en-US" kern="0" dirty="0"/>
              <a:t> </a:t>
            </a:r>
            <a:r>
              <a:rPr lang="en-US" kern="0" dirty="0" err="1"/>
              <a:t>sama</a:t>
            </a:r>
            <a:r>
              <a:rPr lang="en-US" kern="0" dirty="0"/>
              <a:t> </a:t>
            </a:r>
            <a:r>
              <a:rPr lang="en-US" kern="0" dirty="0" err="1"/>
              <a:t>dengan</a:t>
            </a:r>
            <a:r>
              <a:rPr lang="en-US" kern="0" dirty="0"/>
              <a:t> AP-bridge, </a:t>
            </a:r>
            <a:r>
              <a:rPr lang="en-US" kern="0" dirty="0" err="1"/>
              <a:t>namun</a:t>
            </a:r>
            <a:r>
              <a:rPr lang="en-US" kern="0" dirty="0"/>
              <a:t> </a:t>
            </a:r>
            <a:r>
              <a:rPr lang="en-US" kern="0" dirty="0" err="1"/>
              <a:t>hanya</a:t>
            </a:r>
            <a:r>
              <a:rPr lang="en-US" kern="0" dirty="0"/>
              <a:t> </a:t>
            </a:r>
            <a:r>
              <a:rPr lang="en-US" kern="0" dirty="0" err="1"/>
              <a:t>bisa</a:t>
            </a:r>
            <a:r>
              <a:rPr lang="en-US" kern="0" dirty="0"/>
              <a:t> </a:t>
            </a:r>
            <a:r>
              <a:rPr lang="en-US" kern="0" dirty="0" err="1" smtClean="0"/>
              <a:t>dikoneksi</a:t>
            </a:r>
            <a:r>
              <a:rPr lang="en-US" kern="0" dirty="0" smtClean="0"/>
              <a:t> </a:t>
            </a:r>
            <a:r>
              <a:rPr lang="en-US" kern="0" dirty="0" err="1" smtClean="0"/>
              <a:t>oleh</a:t>
            </a:r>
            <a:r>
              <a:rPr lang="en-US" kern="0" dirty="0" smtClean="0"/>
              <a:t> </a:t>
            </a:r>
            <a:r>
              <a:rPr lang="en-US" kern="0" dirty="0"/>
              <a:t>1 station/client, mode </a:t>
            </a:r>
            <a:r>
              <a:rPr lang="en-US" kern="0" dirty="0" err="1"/>
              <a:t>ini</a:t>
            </a:r>
            <a:r>
              <a:rPr lang="en-US" kern="0" dirty="0"/>
              <a:t> </a:t>
            </a:r>
            <a:r>
              <a:rPr lang="en-US" kern="0" dirty="0" err="1"/>
              <a:t>biasanya</a:t>
            </a:r>
            <a:r>
              <a:rPr lang="en-US" kern="0" dirty="0"/>
              <a:t> </a:t>
            </a:r>
            <a:r>
              <a:rPr lang="en-US" kern="0" dirty="0" err="1"/>
              <a:t>digunakan</a:t>
            </a:r>
            <a:r>
              <a:rPr lang="en-US" kern="0" dirty="0"/>
              <a:t> </a:t>
            </a:r>
            <a:r>
              <a:rPr lang="en-US" kern="0" dirty="0" err="1"/>
              <a:t>untuk</a:t>
            </a:r>
            <a:r>
              <a:rPr lang="en-US" kern="0" dirty="0"/>
              <a:t> </a:t>
            </a:r>
            <a:r>
              <a:rPr lang="en-US" kern="0" dirty="0" smtClean="0"/>
              <a:t>point-to-point </a:t>
            </a:r>
            <a:r>
              <a:rPr lang="en-US" u="sng" kern="0" dirty="0" smtClean="0"/>
              <a:t>Station Mode</a:t>
            </a:r>
            <a:endParaRPr lang="en-US" u="sng" kern="0" dirty="0"/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kern="0" dirty="0" smtClean="0"/>
              <a:t>Station </a:t>
            </a:r>
            <a:r>
              <a:rPr lang="en-US" kern="0" dirty="0"/>
              <a:t>– scan dan </a:t>
            </a:r>
            <a:r>
              <a:rPr lang="en-US" kern="0" dirty="0" err="1"/>
              <a:t>conect</a:t>
            </a:r>
            <a:r>
              <a:rPr lang="en-US" kern="0" dirty="0"/>
              <a:t> AP </a:t>
            </a:r>
            <a:r>
              <a:rPr lang="en-US" kern="0" dirty="0" err="1"/>
              <a:t>dengan</a:t>
            </a:r>
            <a:r>
              <a:rPr lang="en-US" kern="0" dirty="0"/>
              <a:t> </a:t>
            </a:r>
            <a:r>
              <a:rPr lang="en-US" kern="0" dirty="0" err="1"/>
              <a:t>frekuensi</a:t>
            </a:r>
            <a:r>
              <a:rPr lang="en-US" kern="0" dirty="0"/>
              <a:t> &amp; SSID yang </a:t>
            </a:r>
            <a:r>
              <a:rPr lang="en-US" kern="0" dirty="0" err="1"/>
              <a:t>sama</a:t>
            </a:r>
            <a:r>
              <a:rPr lang="en-US" kern="0" dirty="0"/>
              <a:t>, </a:t>
            </a:r>
            <a:r>
              <a:rPr lang="en-US" kern="0" dirty="0" smtClean="0"/>
              <a:t>mode </a:t>
            </a:r>
            <a:r>
              <a:rPr lang="it-IT" kern="0" dirty="0" smtClean="0"/>
              <a:t>ini </a:t>
            </a:r>
            <a:r>
              <a:rPr lang="it-IT" kern="0" dirty="0"/>
              <a:t>TIDAK DAPAT di BRIDGE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kern="0" dirty="0" smtClean="0"/>
              <a:t>Station-bridge – </a:t>
            </a:r>
            <a:r>
              <a:rPr lang="en-US" kern="0" dirty="0" err="1" smtClean="0"/>
              <a:t>sama</a:t>
            </a:r>
            <a:r>
              <a:rPr lang="en-US" kern="0" dirty="0" smtClean="0"/>
              <a:t> </a:t>
            </a:r>
            <a:r>
              <a:rPr lang="en-US" kern="0" dirty="0" err="1" smtClean="0"/>
              <a:t>seperti</a:t>
            </a:r>
            <a:r>
              <a:rPr lang="en-US" kern="0" dirty="0" smtClean="0"/>
              <a:t> station, mode </a:t>
            </a:r>
            <a:r>
              <a:rPr lang="en-US" kern="0" dirty="0" err="1" smtClean="0"/>
              <a:t>ini</a:t>
            </a:r>
            <a:r>
              <a:rPr lang="en-US" kern="0" dirty="0" smtClean="0"/>
              <a:t> </a:t>
            </a:r>
            <a:r>
              <a:rPr lang="en-US" kern="0" dirty="0" err="1" smtClean="0"/>
              <a:t>adalah</a:t>
            </a:r>
            <a:r>
              <a:rPr lang="en-US" kern="0" dirty="0" smtClean="0"/>
              <a:t> </a:t>
            </a:r>
            <a:r>
              <a:rPr lang="en-US" kern="0" dirty="0" err="1" smtClean="0"/>
              <a:t>MikroTik</a:t>
            </a:r>
            <a:r>
              <a:rPr lang="en-US" kern="0" dirty="0" smtClean="0"/>
              <a:t> proprietary. Mode </a:t>
            </a:r>
            <a:r>
              <a:rPr lang="en-US" kern="0" dirty="0" err="1" smtClean="0"/>
              <a:t>untuk</a:t>
            </a:r>
            <a:r>
              <a:rPr lang="en-US" kern="0" dirty="0" smtClean="0"/>
              <a:t> L2 bridging, </a:t>
            </a:r>
            <a:r>
              <a:rPr lang="en-US" kern="0" dirty="0" err="1" smtClean="0"/>
              <a:t>selain</a:t>
            </a:r>
            <a:r>
              <a:rPr lang="en-US" kern="0" dirty="0" smtClean="0"/>
              <a:t> </a:t>
            </a:r>
            <a:r>
              <a:rPr lang="en-US" kern="0" dirty="0" err="1" smtClean="0"/>
              <a:t>wds</a:t>
            </a:r>
            <a:r>
              <a:rPr lang="en-US" kern="0" dirty="0"/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kern="0" dirty="0" smtClean="0"/>
              <a:t>Station-</a:t>
            </a:r>
            <a:r>
              <a:rPr lang="en-US" kern="0" dirty="0" err="1" smtClean="0"/>
              <a:t>wds</a:t>
            </a:r>
            <a:r>
              <a:rPr lang="en-US" kern="0" dirty="0" smtClean="0"/>
              <a:t> </a:t>
            </a:r>
            <a:r>
              <a:rPr lang="en-US" kern="0" dirty="0"/>
              <a:t>– </a:t>
            </a:r>
            <a:r>
              <a:rPr lang="en-US" kern="0" dirty="0" err="1"/>
              <a:t>sama</a:t>
            </a:r>
            <a:r>
              <a:rPr lang="en-US" kern="0" dirty="0"/>
              <a:t> </a:t>
            </a:r>
            <a:r>
              <a:rPr lang="en-US" kern="0" dirty="0" err="1"/>
              <a:t>seperti</a:t>
            </a:r>
            <a:r>
              <a:rPr lang="en-US" kern="0" dirty="0"/>
              <a:t> station, </a:t>
            </a:r>
            <a:r>
              <a:rPr lang="en-US" kern="0" dirty="0" err="1"/>
              <a:t>namum</a:t>
            </a:r>
            <a:r>
              <a:rPr lang="en-US" kern="0" dirty="0"/>
              <a:t> </a:t>
            </a:r>
            <a:r>
              <a:rPr lang="en-US" kern="0" dirty="0" err="1"/>
              <a:t>membentuk</a:t>
            </a:r>
            <a:r>
              <a:rPr lang="en-US" kern="0" dirty="0"/>
              <a:t> </a:t>
            </a:r>
            <a:r>
              <a:rPr lang="en-US" kern="0" dirty="0" err="1"/>
              <a:t>koneksi</a:t>
            </a:r>
            <a:r>
              <a:rPr lang="en-US" kern="0" dirty="0"/>
              <a:t> WDS </a:t>
            </a:r>
            <a:r>
              <a:rPr lang="sv-SE" kern="0" dirty="0" smtClean="0"/>
              <a:t>dengan </a:t>
            </a:r>
            <a:r>
              <a:rPr lang="sv-SE" kern="0" dirty="0"/>
              <a:t>AP yang menjalankan WDS.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kern="0" dirty="0" smtClean="0"/>
              <a:t>station-</a:t>
            </a:r>
            <a:r>
              <a:rPr lang="en-US" kern="0" dirty="0" err="1" smtClean="0"/>
              <a:t>pseudobridge</a:t>
            </a:r>
            <a:r>
              <a:rPr lang="en-US" kern="0" dirty="0" smtClean="0"/>
              <a:t> </a:t>
            </a:r>
            <a:r>
              <a:rPr lang="en-US" kern="0" dirty="0"/>
              <a:t>– </a:t>
            </a:r>
            <a:r>
              <a:rPr lang="en-US" kern="0" dirty="0" err="1"/>
              <a:t>sama</a:t>
            </a:r>
            <a:r>
              <a:rPr lang="en-US" kern="0" dirty="0"/>
              <a:t> </a:t>
            </a:r>
            <a:r>
              <a:rPr lang="en-US" kern="0" dirty="0" err="1"/>
              <a:t>seperti</a:t>
            </a:r>
            <a:r>
              <a:rPr lang="en-US" kern="0" dirty="0"/>
              <a:t> </a:t>
            </a:r>
            <a:r>
              <a:rPr lang="en-US" i="1" kern="0" dirty="0"/>
              <a:t>station, </a:t>
            </a:r>
            <a:r>
              <a:rPr lang="en-US" i="1" kern="0" dirty="0" err="1"/>
              <a:t>dengan</a:t>
            </a:r>
            <a:r>
              <a:rPr lang="en-US" i="1" kern="0" dirty="0"/>
              <a:t> </a:t>
            </a:r>
            <a:r>
              <a:rPr lang="en-US" i="1" kern="0" dirty="0" err="1"/>
              <a:t>tambahan</a:t>
            </a:r>
            <a:r>
              <a:rPr lang="en-US" i="1" kern="0" dirty="0"/>
              <a:t> MAC </a:t>
            </a:r>
            <a:r>
              <a:rPr lang="en-US" kern="0" dirty="0" smtClean="0"/>
              <a:t>address </a:t>
            </a:r>
            <a:r>
              <a:rPr lang="en-US" kern="0" dirty="0"/>
              <a:t>translation </a:t>
            </a:r>
            <a:r>
              <a:rPr lang="en-US" kern="0" dirty="0" err="1"/>
              <a:t>untuk</a:t>
            </a:r>
            <a:r>
              <a:rPr lang="en-US" kern="0" dirty="0"/>
              <a:t> bridge.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i="1" kern="0" dirty="0" smtClean="0"/>
              <a:t>station-</a:t>
            </a:r>
            <a:r>
              <a:rPr lang="en-US" i="1" kern="0" dirty="0" err="1" smtClean="0"/>
              <a:t>pseudobridge</a:t>
            </a:r>
            <a:r>
              <a:rPr lang="en-US" i="1" kern="0" dirty="0" smtClean="0"/>
              <a:t>-clone </a:t>
            </a:r>
            <a:r>
              <a:rPr lang="en-US" i="1" kern="0" dirty="0"/>
              <a:t>– Sama </a:t>
            </a:r>
            <a:r>
              <a:rPr lang="en-US" i="1" kern="0" dirty="0" err="1"/>
              <a:t>seperti</a:t>
            </a:r>
            <a:r>
              <a:rPr lang="en-US" i="1" kern="0" dirty="0"/>
              <a:t> </a:t>
            </a:r>
            <a:r>
              <a:rPr lang="en-US" i="1" kern="0" dirty="0" smtClean="0"/>
              <a:t>station-pseudo bridge</a:t>
            </a:r>
            <a:r>
              <a:rPr lang="en-US" i="1" kern="0" dirty="0"/>
              <a:t>, </a:t>
            </a:r>
            <a:r>
              <a:rPr lang="en-US" kern="0" dirty="0" err="1" smtClean="0"/>
              <a:t>menggunakan</a:t>
            </a:r>
            <a:r>
              <a:rPr lang="en-US" kern="0" dirty="0" smtClean="0"/>
              <a:t> </a:t>
            </a:r>
            <a:r>
              <a:rPr lang="en-US" kern="0" dirty="0"/>
              <a:t>station-bridge-clone-mac address </a:t>
            </a:r>
            <a:r>
              <a:rPr lang="en-US" kern="0" dirty="0" err="1"/>
              <a:t>untuk</a:t>
            </a:r>
            <a:r>
              <a:rPr lang="en-US" kern="0" dirty="0"/>
              <a:t> </a:t>
            </a:r>
            <a:r>
              <a:rPr lang="en-US" kern="0" dirty="0" err="1"/>
              <a:t>konek</a:t>
            </a:r>
            <a:r>
              <a:rPr lang="en-US" kern="0" dirty="0"/>
              <a:t> </a:t>
            </a:r>
            <a:r>
              <a:rPr lang="en-US" kern="0" dirty="0" err="1"/>
              <a:t>ke</a:t>
            </a:r>
            <a:r>
              <a:rPr lang="en-US" kern="0" dirty="0"/>
              <a:t> AP.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3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Memasang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Jaringan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Nirkabel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3432" y="1987116"/>
            <a:ext cx="10657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+mn-lt"/>
              </a:rPr>
              <a:t>Spesifikasi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Jaringan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Nirkabel</a:t>
            </a:r>
            <a:endParaRPr lang="en-US" sz="20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+mn-lt"/>
              </a:rPr>
              <a:t>Topologi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jaringan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Nirkabel</a:t>
            </a:r>
            <a:endParaRPr lang="en-US" sz="20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dirty="0" err="1">
                <a:latin typeface="+mn-lt"/>
              </a:rPr>
              <a:t>Instalasi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Jaringan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Nirkabel</a:t>
            </a:r>
            <a:endParaRPr lang="en-US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3432" y="1298377"/>
            <a:ext cx="1087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Kesimpulan </a:t>
            </a:r>
            <a:r>
              <a:rPr lang="en-US" sz="3600" dirty="0" err="1"/>
              <a:t>Pertemuan</a:t>
            </a:r>
            <a:r>
              <a:rPr lang="en-US" sz="3600" dirty="0"/>
              <a:t> </a:t>
            </a:r>
            <a:r>
              <a:rPr lang="en-US" sz="3600" dirty="0" smtClean="0"/>
              <a:t>7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Memasang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Jaringan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Nirkabel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6575" y="1206044"/>
            <a:ext cx="1087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Referensi</a:t>
            </a:r>
            <a:r>
              <a:rPr lang="en-US" sz="3600" dirty="0" smtClean="0"/>
              <a:t>: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30236" y="1988840"/>
            <a:ext cx="10568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P. </a:t>
            </a:r>
            <a:r>
              <a:rPr lang="en-US" sz="2400" dirty="0" smtClean="0"/>
              <a:t>Clark, Martin.</a:t>
            </a:r>
            <a:r>
              <a:rPr lang="en-US" sz="2400" dirty="0"/>
              <a:t> </a:t>
            </a:r>
            <a:r>
              <a:rPr lang="en-US" sz="2400" dirty="0" smtClean="0"/>
              <a:t>2003, Data </a:t>
            </a:r>
            <a:r>
              <a:rPr lang="en-US" sz="2400" dirty="0"/>
              <a:t>Networks, </a:t>
            </a:r>
            <a:r>
              <a:rPr lang="en-US" sz="2400" dirty="0" smtClean="0"/>
              <a:t>IP </a:t>
            </a:r>
            <a:r>
              <a:rPr lang="en-US" sz="2400" dirty="0"/>
              <a:t>and the </a:t>
            </a:r>
            <a:r>
              <a:rPr lang="en-US" sz="2400" dirty="0" smtClean="0"/>
              <a:t>Internet</a:t>
            </a:r>
            <a:r>
              <a:rPr lang="en-US" sz="2400" dirty="0"/>
              <a:t>: </a:t>
            </a:r>
            <a:r>
              <a:rPr lang="en-US" sz="2400" dirty="0" smtClean="0"/>
              <a:t>Protocols</a:t>
            </a:r>
            <a:r>
              <a:rPr lang="en-US" sz="2400" dirty="0"/>
              <a:t>, Design and </a:t>
            </a:r>
            <a:r>
              <a:rPr lang="en-US" sz="2400" dirty="0" smtClean="0"/>
              <a:t>Operation, England: John </a:t>
            </a:r>
            <a:r>
              <a:rPr lang="en-US" sz="2400" dirty="0"/>
              <a:t>Wiley &amp; Sons, L td ISBN: </a:t>
            </a:r>
            <a:r>
              <a:rPr lang="en-US" sz="2400" dirty="0" smtClean="0"/>
              <a:t>0-470-84856-1.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 smtClean="0"/>
              <a:t>Hunt, Craig. 2002, TCP/IP </a:t>
            </a:r>
            <a:r>
              <a:rPr lang="en-US" sz="2400" dirty="0"/>
              <a:t>Network Administration, Third </a:t>
            </a:r>
            <a:r>
              <a:rPr lang="en-US" sz="2400" dirty="0" smtClean="0"/>
              <a:t>Edition, United </a:t>
            </a:r>
            <a:r>
              <a:rPr lang="en-US" sz="2400" dirty="0"/>
              <a:t>States of </a:t>
            </a:r>
            <a:r>
              <a:rPr lang="en-US" sz="2400" dirty="0" smtClean="0"/>
              <a:t>America: </a:t>
            </a:r>
            <a:r>
              <a:rPr lang="en-US" sz="2400" dirty="0"/>
              <a:t>O’Reilly Media, Inc. ISBN:  </a:t>
            </a:r>
            <a:r>
              <a:rPr lang="en-US" sz="2400" dirty="0" smtClean="0"/>
              <a:t>978-0-596-00297-8.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Naomi J. </a:t>
            </a:r>
            <a:r>
              <a:rPr lang="en-US" sz="2400" dirty="0" err="1" smtClean="0"/>
              <a:t>Alpern</a:t>
            </a:r>
            <a:r>
              <a:rPr lang="en-US" sz="2400" dirty="0"/>
              <a:t> and Robert J. </a:t>
            </a:r>
            <a:r>
              <a:rPr lang="en-US" sz="2400" dirty="0" err="1" smtClean="0"/>
              <a:t>Shimonski</a:t>
            </a:r>
            <a:r>
              <a:rPr lang="en-US" sz="2400" dirty="0" smtClean="0"/>
              <a:t>. 2010, Eleventh </a:t>
            </a:r>
            <a:r>
              <a:rPr lang="en-US" sz="2400" dirty="0"/>
              <a:t>Hour Network+ Exam N10-004 Study </a:t>
            </a:r>
            <a:r>
              <a:rPr lang="en-US" sz="2400" dirty="0" smtClean="0"/>
              <a:t>Guide, USA: Elsevier </a:t>
            </a:r>
            <a:r>
              <a:rPr lang="en-US" sz="2400" dirty="0"/>
              <a:t>Inc. ISBN: </a:t>
            </a:r>
            <a:r>
              <a:rPr lang="en-US" sz="2400" dirty="0" smtClean="0"/>
              <a:t>978-1-59749-428-1.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Doug Lowe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smtClean="0"/>
              <a:t>2018, </a:t>
            </a:r>
            <a:r>
              <a:rPr lang="en-US" sz="2400" dirty="0"/>
              <a:t>Networking All-in-One For Dummies®, 7th </a:t>
            </a:r>
            <a:r>
              <a:rPr lang="en-US" sz="2400" dirty="0" smtClean="0"/>
              <a:t>Edition, New Jersey: </a:t>
            </a:r>
            <a:r>
              <a:rPr lang="en-US" sz="2400" dirty="0"/>
              <a:t>John Wiley &amp; Sons, </a:t>
            </a:r>
            <a:r>
              <a:rPr lang="en-US" sz="2400" dirty="0" err="1" smtClean="0"/>
              <a:t>Inc</a:t>
            </a:r>
            <a:r>
              <a:rPr lang="en-US" sz="2400" dirty="0"/>
              <a:t>, ISBN 978-1-119-47160-8 (</a:t>
            </a:r>
            <a:r>
              <a:rPr lang="en-US" sz="2400" dirty="0" err="1"/>
              <a:t>pbk</a:t>
            </a:r>
            <a:r>
              <a:rPr lang="en-US" sz="2400" dirty="0" smtClean="0"/>
              <a:t>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400" dirty="0"/>
              <a:t>Craig Hunt</a:t>
            </a:r>
            <a:r>
              <a:rPr lang="en-US" sz="2400" dirty="0" smtClean="0"/>
              <a:t>. </a:t>
            </a:r>
            <a:r>
              <a:rPr lang="en-US" sz="2400" dirty="0" err="1" smtClean="0"/>
              <a:t>Desember</a:t>
            </a:r>
            <a:r>
              <a:rPr lang="en-US" sz="2400" dirty="0"/>
              <a:t> 1997, </a:t>
            </a:r>
            <a:r>
              <a:rPr lang="en-US" sz="2400" dirty="0" smtClean="0"/>
              <a:t>TCP/IP Network </a:t>
            </a:r>
            <a:r>
              <a:rPr lang="en-US" sz="2400" dirty="0" err="1" smtClean="0"/>
              <a:t>Administration,Second</a:t>
            </a:r>
            <a:r>
              <a:rPr lang="en-US" sz="2400" dirty="0"/>
              <a:t> Edition, O'Reilly &amp; </a:t>
            </a:r>
            <a:r>
              <a:rPr lang="en-US" sz="2400" dirty="0" smtClean="0"/>
              <a:t>Associates, ISBN 1-56592-322-7.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7408" y="1225689"/>
            <a:ext cx="105851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Disusun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dan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diedit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oleh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Ir.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Siswanto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M.M,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Universitas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Budi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Luhur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Jakarta /IAII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Hariyono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Kasiman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, S.T ( PT.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Elnusa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Tbk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. Jakarta /IAII )</a:t>
            </a:r>
          </a:p>
          <a:p>
            <a:r>
              <a:rPr lang="en-US" b="1" dirty="0" err="1" smtClean="0">
                <a:latin typeface="+mn-lt"/>
              </a:rPr>
              <a:t>Kontributor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rgbClr val="000000"/>
                </a:solidFill>
                <a:latin typeface="+mn-lt"/>
              </a:rPr>
              <a:t>Ferry 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Fachrizal.ST.,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Medan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Alde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Alanda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MT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Wendhi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Yuniarto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Pontianak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Nikson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Fallo,ST.,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M.Eng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Kupang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Irmawati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M.T.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Ujung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Pandang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Fachroni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Abi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Murad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S.Kom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.,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M.Kom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Jakarta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Indarto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, S.T., M.Cs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Sriwijaya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err="1">
                <a:solidFill>
                  <a:srgbClr val="000000"/>
                </a:solidFill>
                <a:latin typeface="+mn-lt"/>
              </a:rPr>
              <a:t>Setiadi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Rachmat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( </a:t>
            </a:r>
            <a:r>
              <a:rPr lang="en-US" b="1" dirty="0" err="1" smtClean="0">
                <a:solidFill>
                  <a:srgbClr val="000000"/>
                </a:solidFill>
                <a:latin typeface="+mn-lt"/>
              </a:rPr>
              <a:t>Politeknik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+mn-lt"/>
              </a:rPr>
              <a:t>Negeri</a:t>
            </a:r>
            <a:r>
              <a:rPr lang="en-US" b="1" dirty="0">
                <a:solidFill>
                  <a:srgbClr val="000000"/>
                </a:solidFill>
                <a:latin typeface="+mn-lt"/>
              </a:rPr>
              <a:t> Bandung </a:t>
            </a:r>
            <a:r>
              <a:rPr lang="en-US" b="1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I Nyoman Gede Arya Astawa, ST., M.Kom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Bali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 smtClean="0">
                <a:solidFill>
                  <a:srgbClr val="000000"/>
                </a:solidFill>
                <a:latin typeface="+mn-lt"/>
              </a:rPr>
              <a:t> Ari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Sriyanto Nugroho, ST., MT. MSc.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Semarang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Idris Winarno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Elektronik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Surabaya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Arief Prasetyo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Malang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Bekti Maryuni Susanto, S.Pd.T, M.Kom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Jember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Moh. Dimyati Ayatullah,S.T.,S.Kom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Banyuwangi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 Mulyanto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( Politeknik </a:t>
            </a:r>
            <a:r>
              <a:rPr lang="da-DK" b="1" dirty="0">
                <a:solidFill>
                  <a:srgbClr val="000000"/>
                </a:solidFill>
                <a:latin typeface="+mn-lt"/>
              </a:rPr>
              <a:t>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Samarinda )</a:t>
            </a:r>
          </a:p>
          <a:p>
            <a:pPr marL="342900" indent="-342900">
              <a:buFont typeface="+mj-lt"/>
              <a:buAutoNum type="arabicPeriod"/>
            </a:pPr>
            <a:r>
              <a:rPr lang="da-DK" b="1" dirty="0">
                <a:solidFill>
                  <a:srgbClr val="000000"/>
                </a:solidFill>
                <a:latin typeface="+mn-lt"/>
              </a:rPr>
              <a:t>Anristus Polii, SST.,MT (Politeknik Negeri </a:t>
            </a:r>
            <a:r>
              <a:rPr lang="da-DK" b="1" dirty="0" smtClean="0">
                <a:solidFill>
                  <a:srgbClr val="000000"/>
                </a:solidFill>
                <a:latin typeface="+mn-lt"/>
              </a:rPr>
              <a:t>Manado )</a:t>
            </a:r>
            <a:endParaRPr lang="en-US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08" y="76402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TIM PENYUSUN</a:t>
            </a:r>
            <a:endParaRPr lang="en-US" sz="24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Memasang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Jaringan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Nirkabel</a:t>
            </a:r>
            <a:r>
              <a:rPr lang="en-US" sz="2400" b="1" dirty="0">
                <a:solidFill>
                  <a:schemeClr val="bg1"/>
                </a:solidFill>
              </a:rPr>
              <a:t> 	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	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3"/>
          <p:cNvSpPr>
            <a:spLocks noGrp="1"/>
          </p:cNvSpPr>
          <p:nvPr>
            <p:ph type="body" idx="1"/>
          </p:nvPr>
        </p:nvSpPr>
        <p:spPr>
          <a:xfrm>
            <a:off x="551384" y="5046857"/>
            <a:ext cx="10363200" cy="953650"/>
          </a:xfrm>
        </p:spPr>
        <p:txBody>
          <a:bodyPr/>
          <a:lstStyle/>
          <a:p>
            <a:pPr algn="ctr"/>
            <a:r>
              <a:rPr lang="en-US" sz="6000" dirty="0" err="1"/>
              <a:t>Terima</a:t>
            </a:r>
            <a:r>
              <a:rPr lang="en-US" sz="6000" dirty="0"/>
              <a:t> </a:t>
            </a:r>
            <a:r>
              <a:rPr lang="en-US" sz="6000" dirty="0" err="1"/>
              <a:t>Kasih</a:t>
            </a:r>
            <a:endParaRPr lang="id-ID" sz="6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Memasang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Jaringan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Nirkabel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					</a:t>
            </a:r>
            <a:r>
              <a:rPr lang="en-US" sz="2400" b="1" dirty="0" err="1" smtClean="0">
                <a:solidFill>
                  <a:schemeClr val="bg1"/>
                </a:solidFill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424" y="1772816"/>
            <a:ext cx="103691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Deskripsi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Singkat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mengenai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Topik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Mata </a:t>
            </a:r>
            <a:r>
              <a:rPr lang="en-US" dirty="0" err="1">
                <a:solidFill>
                  <a:srgbClr val="000000"/>
                </a:solidFill>
              </a:rPr>
              <a:t>Pelatihan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memfasilitasi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pembentukan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kompetensi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memasang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jaringan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nirkabel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Tujuan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Pelatihan</a:t>
            </a:r>
            <a:endParaRPr lang="en-US" dirty="0">
              <a:solidFill>
                <a:srgbClr val="000000"/>
              </a:solidFill>
            </a:endParaRPr>
          </a:p>
          <a:p>
            <a:pPr algn="just"/>
            <a:r>
              <a:rPr lang="en-US" dirty="0">
                <a:solidFill>
                  <a:srgbClr val="000000"/>
                </a:solidFill>
              </a:rPr>
              <a:t>Setelah </a:t>
            </a:r>
            <a:r>
              <a:rPr lang="en-US" dirty="0" err="1">
                <a:solidFill>
                  <a:srgbClr val="000000"/>
                </a:solidFill>
              </a:rPr>
              <a:t>mengikuti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seluruh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rangkaian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pembelajaran</a:t>
            </a:r>
            <a:r>
              <a:rPr lang="en-US" dirty="0">
                <a:solidFill>
                  <a:srgbClr val="000000"/>
                </a:solidFill>
              </a:rPr>
              <a:t> pada </a:t>
            </a:r>
            <a:r>
              <a:rPr lang="en-US" dirty="0" err="1">
                <a:solidFill>
                  <a:srgbClr val="000000"/>
                </a:solidFill>
              </a:rPr>
              <a:t>mata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pelatihan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ini</a:t>
            </a:r>
            <a:r>
              <a:rPr lang="en-US" dirty="0">
                <a:solidFill>
                  <a:srgbClr val="000000"/>
                </a:solidFill>
              </a:rPr>
              <a:t>,  </a:t>
            </a:r>
            <a:r>
              <a:rPr lang="en-US" dirty="0" err="1">
                <a:solidFill>
                  <a:srgbClr val="000000"/>
                </a:solidFill>
              </a:rPr>
              <a:t>peserta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mampu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memasang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jaringan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nirkabel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sesuai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kebutuhan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Materi</a:t>
            </a:r>
            <a:r>
              <a:rPr lang="en-US" dirty="0">
                <a:solidFill>
                  <a:srgbClr val="000000"/>
                </a:solidFill>
              </a:rPr>
              <a:t> Yang </a:t>
            </a:r>
            <a:r>
              <a:rPr lang="en-US" dirty="0" err="1">
                <a:solidFill>
                  <a:srgbClr val="000000"/>
                </a:solidFill>
              </a:rPr>
              <a:t>akan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disampaikan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r>
              <a:rPr lang="en-US" dirty="0">
                <a:solidFill>
                  <a:srgbClr val="000000"/>
                </a:solidFill>
              </a:rPr>
              <a:t>1. </a:t>
            </a:r>
            <a:r>
              <a:rPr lang="en-US" dirty="0" err="1">
                <a:solidFill>
                  <a:srgbClr val="000000"/>
                </a:solidFill>
              </a:rPr>
              <a:t>Spesifikasi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Jaringan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Nirkabel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2. </a:t>
            </a:r>
            <a:r>
              <a:rPr lang="en-US" dirty="0" err="1">
                <a:solidFill>
                  <a:srgbClr val="000000"/>
                </a:solidFill>
              </a:rPr>
              <a:t>Topologi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Jaringan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Nirkabel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3. </a:t>
            </a:r>
            <a:r>
              <a:rPr lang="en-US" dirty="0" err="1">
                <a:solidFill>
                  <a:srgbClr val="000000"/>
                </a:solidFill>
              </a:rPr>
              <a:t>Tahapan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instalasi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Jaringan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Nirkabel</a:t>
            </a:r>
            <a:r>
              <a:rPr lang="en-US" dirty="0">
                <a:solidFill>
                  <a:srgbClr val="000000"/>
                </a:solidFill>
              </a:rPr>
              <a:t> ( </a:t>
            </a:r>
            <a:r>
              <a:rPr lang="en-US" dirty="0" err="1">
                <a:solidFill>
                  <a:srgbClr val="000000"/>
                </a:solidFill>
              </a:rPr>
              <a:t>Infrastruktur</a:t>
            </a:r>
            <a:r>
              <a:rPr lang="en-US" dirty="0">
                <a:solidFill>
                  <a:srgbClr val="000000"/>
                </a:solidFill>
              </a:rPr>
              <a:t> 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Outcome/</a:t>
            </a:r>
            <a:r>
              <a:rPr lang="en-US" dirty="0" err="1">
                <a:solidFill>
                  <a:srgbClr val="000000"/>
                </a:solidFill>
              </a:rPr>
              <a:t>Capaian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Pelatihan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Mampu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menentukan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spesifikasi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perangkat</a:t>
            </a:r>
            <a:r>
              <a:rPr lang="en-US" dirty="0">
                <a:solidFill>
                  <a:srgbClr val="000000"/>
                </a:solidFill>
              </a:rPr>
              <a:t> dan </a:t>
            </a:r>
            <a:r>
              <a:rPr lang="en-US" dirty="0" err="1">
                <a:solidFill>
                  <a:srgbClr val="000000"/>
                </a:solidFill>
              </a:rPr>
              <a:t>menginstalasi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perangkat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jaringan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nirkabel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8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Overview </a:t>
            </a:r>
            <a:r>
              <a:rPr lang="en-US" sz="2400" b="1" kern="0" dirty="0" err="1">
                <a:solidFill>
                  <a:schemeClr val="bg1"/>
                </a:solidFill>
                <a:latin typeface="+mj-lt"/>
              </a:rPr>
              <a:t>Jaringan</a:t>
            </a:r>
            <a:r>
              <a:rPr lang="en-US" sz="2400" b="1" kern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kern="0" dirty="0" err="1" smtClean="0">
                <a:solidFill>
                  <a:schemeClr val="bg1"/>
                </a:solidFill>
                <a:latin typeface="+mj-lt"/>
              </a:rPr>
              <a:t>Nirkabel</a:t>
            </a:r>
            <a:r>
              <a:rPr lang="en-US" sz="2400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</a:rPr>
              <a:t>					</a:t>
            </a:r>
            <a:r>
              <a:rPr lang="en-US" sz="2400" b="1" dirty="0" err="1" smtClean="0">
                <a:solidFill>
                  <a:schemeClr val="bg1"/>
                </a:solidFill>
              </a:rPr>
              <a:t>Pelatihan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   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FFC80B88-A14F-4FC8-BD11-60B11278EDA2}"/>
              </a:ext>
            </a:extLst>
          </p:cNvPr>
          <p:cNvSpPr txBox="1">
            <a:spLocks/>
          </p:cNvSpPr>
          <p:nvPr/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 err="1"/>
              <a:t>Jaringan</a:t>
            </a:r>
            <a:r>
              <a:rPr lang="en-US" kern="0" dirty="0"/>
              <a:t> </a:t>
            </a:r>
            <a:r>
              <a:rPr lang="en-US" kern="0" dirty="0" err="1"/>
              <a:t>nirkabel</a:t>
            </a:r>
            <a:r>
              <a:rPr lang="en-US" kern="0" dirty="0"/>
              <a:t> </a:t>
            </a:r>
            <a:r>
              <a:rPr lang="en-US" kern="0" dirty="0" err="1"/>
              <a:t>adalah</a:t>
            </a:r>
            <a:r>
              <a:rPr lang="en-US" kern="0" dirty="0"/>
              <a:t> </a:t>
            </a:r>
            <a:r>
              <a:rPr lang="en-US" kern="0" dirty="0" err="1"/>
              <a:t>bidang</a:t>
            </a:r>
            <a:r>
              <a:rPr lang="en-US" kern="0" dirty="0"/>
              <a:t> </a:t>
            </a:r>
            <a:r>
              <a:rPr lang="en-US" kern="0" dirty="0" err="1"/>
              <a:t>disiplin</a:t>
            </a:r>
            <a:r>
              <a:rPr lang="en-US" kern="0" dirty="0"/>
              <a:t> yang </a:t>
            </a:r>
            <a:r>
              <a:rPr lang="en-US" kern="0" dirty="0" err="1"/>
              <a:t>berkaitan</a:t>
            </a:r>
            <a:r>
              <a:rPr lang="en-US" kern="0" dirty="0"/>
              <a:t> </a:t>
            </a:r>
            <a:r>
              <a:rPr lang="en-US" kern="0" dirty="0" err="1"/>
              <a:t>dengan</a:t>
            </a:r>
            <a:r>
              <a:rPr lang="en-US" kern="0" dirty="0"/>
              <a:t> </a:t>
            </a:r>
            <a:r>
              <a:rPr lang="en-US" kern="0" dirty="0" err="1"/>
              <a:t>komunikasi</a:t>
            </a:r>
            <a:r>
              <a:rPr lang="en-US" kern="0" dirty="0"/>
              <a:t> </a:t>
            </a:r>
            <a:r>
              <a:rPr lang="en-US" kern="0" dirty="0" err="1"/>
              <a:t>antar</a:t>
            </a:r>
            <a:r>
              <a:rPr lang="en-US" kern="0" dirty="0"/>
              <a:t> </a:t>
            </a:r>
            <a:r>
              <a:rPr lang="en-US" kern="0" dirty="0" err="1"/>
              <a:t>sistem</a:t>
            </a:r>
            <a:r>
              <a:rPr lang="en-US" kern="0" dirty="0"/>
              <a:t> </a:t>
            </a:r>
            <a:r>
              <a:rPr lang="en-US" kern="0" dirty="0" err="1">
                <a:hlinkClick r:id="rId2" tooltip="Komputer"/>
              </a:rPr>
              <a:t>komputer</a:t>
            </a:r>
            <a:r>
              <a:rPr lang="en-US" kern="0" dirty="0"/>
              <a:t> </a:t>
            </a:r>
            <a:r>
              <a:rPr lang="en-US" kern="0" dirty="0" err="1"/>
              <a:t>tanpa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kabel</a:t>
            </a:r>
            <a:r>
              <a:rPr lang="en-US" kern="0" dirty="0"/>
              <a:t>. </a:t>
            </a:r>
            <a:r>
              <a:rPr lang="en-US" kern="0" dirty="0" err="1"/>
              <a:t>Jaringan</a:t>
            </a:r>
            <a:r>
              <a:rPr lang="en-US" kern="0" dirty="0"/>
              <a:t> </a:t>
            </a:r>
            <a:r>
              <a:rPr lang="en-US" kern="0" dirty="0" err="1"/>
              <a:t>nirkabel</a:t>
            </a:r>
            <a:r>
              <a:rPr lang="en-US" kern="0" dirty="0"/>
              <a:t> </a:t>
            </a:r>
            <a:r>
              <a:rPr lang="en-US" kern="0" dirty="0" err="1"/>
              <a:t>ini</a:t>
            </a:r>
            <a:r>
              <a:rPr lang="en-US" kern="0" dirty="0"/>
              <a:t> </a:t>
            </a:r>
            <a:r>
              <a:rPr lang="en-US" kern="0" dirty="0" err="1"/>
              <a:t>sering</a:t>
            </a:r>
            <a:r>
              <a:rPr lang="en-US" kern="0" dirty="0"/>
              <a:t> </a:t>
            </a:r>
            <a:r>
              <a:rPr lang="en-US" kern="0" dirty="0" err="1"/>
              <a:t>dipakai</a:t>
            </a:r>
            <a:r>
              <a:rPr lang="en-US" kern="0" dirty="0"/>
              <a:t> </a:t>
            </a:r>
            <a:r>
              <a:rPr lang="en-US" kern="0" dirty="0" err="1"/>
              <a:t>untuk</a:t>
            </a:r>
            <a:r>
              <a:rPr lang="en-US" kern="0" dirty="0"/>
              <a:t> </a:t>
            </a:r>
            <a:r>
              <a:rPr lang="en-US" kern="0" dirty="0" err="1">
                <a:hlinkClick r:id="rId3" tooltip="Jaringan komputer"/>
              </a:rPr>
              <a:t>jaringan</a:t>
            </a:r>
            <a:r>
              <a:rPr lang="en-US" kern="0" dirty="0">
                <a:hlinkClick r:id="rId3" tooltip="Jaringan komputer"/>
              </a:rPr>
              <a:t> </a:t>
            </a:r>
            <a:r>
              <a:rPr lang="en-US" kern="0" dirty="0" err="1">
                <a:hlinkClick r:id="rId3" tooltip="Jaringan komputer"/>
              </a:rPr>
              <a:t>komputer</a:t>
            </a:r>
            <a:r>
              <a:rPr lang="en-US" kern="0" dirty="0"/>
              <a:t> </a:t>
            </a:r>
            <a:r>
              <a:rPr lang="en-US" kern="0" dirty="0" err="1"/>
              <a:t>baik</a:t>
            </a:r>
            <a:r>
              <a:rPr lang="en-US" kern="0" dirty="0"/>
              <a:t> pada </a:t>
            </a:r>
            <a:r>
              <a:rPr lang="en-US" kern="0" dirty="0" err="1"/>
              <a:t>jarak</a:t>
            </a:r>
            <a:r>
              <a:rPr lang="en-US" kern="0" dirty="0"/>
              <a:t> yang </a:t>
            </a:r>
            <a:r>
              <a:rPr lang="en-US" kern="0" dirty="0" err="1"/>
              <a:t>dekat</a:t>
            </a:r>
            <a:r>
              <a:rPr lang="en-US" kern="0" dirty="0"/>
              <a:t> (</a:t>
            </a:r>
            <a:r>
              <a:rPr lang="en-US" kern="0" dirty="0" err="1"/>
              <a:t>beberapa</a:t>
            </a:r>
            <a:r>
              <a:rPr lang="en-US" kern="0" dirty="0"/>
              <a:t> meter, </a:t>
            </a:r>
            <a:r>
              <a:rPr lang="en-US" kern="0" dirty="0" err="1"/>
              <a:t>memakai</a:t>
            </a:r>
            <a:r>
              <a:rPr lang="en-US" kern="0" dirty="0"/>
              <a:t> </a:t>
            </a:r>
            <a:r>
              <a:rPr lang="en-US" kern="0" dirty="0" err="1"/>
              <a:t>alat</a:t>
            </a:r>
            <a:r>
              <a:rPr lang="en-US" kern="0" dirty="0"/>
              <a:t>/</a:t>
            </a:r>
            <a:r>
              <a:rPr lang="en-US" kern="0" dirty="0" err="1"/>
              <a:t>pemancar</a:t>
            </a:r>
            <a:r>
              <a:rPr lang="en-US" kern="0" dirty="0"/>
              <a:t> </a:t>
            </a:r>
            <a:r>
              <a:rPr lang="en-US" kern="0" dirty="0" err="1">
                <a:hlinkClick r:id="rId4" tooltip="Bluetooth"/>
              </a:rPr>
              <a:t>bluetooth</a:t>
            </a:r>
            <a:r>
              <a:rPr lang="en-US" kern="0" dirty="0"/>
              <a:t>) </a:t>
            </a:r>
            <a:r>
              <a:rPr lang="en-US" kern="0" dirty="0" err="1"/>
              <a:t>maupun</a:t>
            </a:r>
            <a:r>
              <a:rPr lang="en-US" kern="0" dirty="0"/>
              <a:t> pada </a:t>
            </a:r>
            <a:r>
              <a:rPr lang="en-US" kern="0" dirty="0" err="1"/>
              <a:t>jarak</a:t>
            </a:r>
            <a:r>
              <a:rPr lang="en-US" kern="0" dirty="0"/>
              <a:t> </a:t>
            </a:r>
            <a:r>
              <a:rPr lang="en-US" kern="0" dirty="0" err="1"/>
              <a:t>jauh</a:t>
            </a:r>
            <a:r>
              <a:rPr lang="en-US" kern="0" dirty="0"/>
              <a:t> (</a:t>
            </a:r>
            <a:r>
              <a:rPr lang="en-US" kern="0" dirty="0" err="1"/>
              <a:t>lewat</a:t>
            </a:r>
            <a:r>
              <a:rPr lang="en-US" kern="0" dirty="0"/>
              <a:t> </a:t>
            </a:r>
            <a:r>
              <a:rPr lang="en-US" kern="0" dirty="0" err="1">
                <a:hlinkClick r:id="rId5" tooltip="Satelit"/>
              </a:rPr>
              <a:t>satelit</a:t>
            </a:r>
            <a:r>
              <a:rPr lang="en-US" kern="0" dirty="0"/>
              <a:t>). </a:t>
            </a:r>
            <a:r>
              <a:rPr lang="en-US" kern="0" dirty="0" err="1"/>
              <a:t>Bidang</a:t>
            </a:r>
            <a:r>
              <a:rPr lang="en-US" kern="0" dirty="0"/>
              <a:t> </a:t>
            </a:r>
            <a:r>
              <a:rPr lang="en-US" kern="0" dirty="0" err="1"/>
              <a:t>ini</a:t>
            </a:r>
            <a:r>
              <a:rPr lang="en-US" kern="0" dirty="0"/>
              <a:t> </a:t>
            </a:r>
            <a:r>
              <a:rPr lang="en-US" kern="0" dirty="0" err="1"/>
              <a:t>erat</a:t>
            </a:r>
            <a:r>
              <a:rPr lang="en-US" kern="0" dirty="0"/>
              <a:t> </a:t>
            </a:r>
            <a:r>
              <a:rPr lang="en-US" kern="0" dirty="0" err="1"/>
              <a:t>hubungannya</a:t>
            </a:r>
            <a:r>
              <a:rPr lang="en-US" kern="0" dirty="0"/>
              <a:t> </a:t>
            </a:r>
            <a:r>
              <a:rPr lang="en-US" kern="0" dirty="0" err="1"/>
              <a:t>dengan</a:t>
            </a:r>
            <a:r>
              <a:rPr lang="en-US" kern="0" dirty="0"/>
              <a:t> </a:t>
            </a:r>
            <a:r>
              <a:rPr lang="en-US" kern="0" dirty="0" err="1"/>
              <a:t>bidang</a:t>
            </a:r>
            <a:r>
              <a:rPr lang="en-US" kern="0" dirty="0"/>
              <a:t> </a:t>
            </a:r>
            <a:r>
              <a:rPr lang="en-US" kern="0" dirty="0" err="1">
                <a:hlinkClick r:id="rId6" tooltip="Telekomunikasi"/>
              </a:rPr>
              <a:t>telekomunikasi</a:t>
            </a:r>
            <a:r>
              <a:rPr lang="en-US" kern="0" dirty="0"/>
              <a:t>, </a:t>
            </a:r>
            <a:r>
              <a:rPr lang="en-US" kern="0" dirty="0" err="1">
                <a:hlinkClick r:id="rId7" tooltip="Teknologi informasi"/>
              </a:rPr>
              <a:t>teknologi</a:t>
            </a:r>
            <a:r>
              <a:rPr lang="en-US" kern="0" dirty="0">
                <a:hlinkClick r:id="rId7" tooltip="Teknologi informasi"/>
              </a:rPr>
              <a:t> </a:t>
            </a:r>
            <a:r>
              <a:rPr lang="en-US" kern="0" dirty="0" err="1">
                <a:hlinkClick r:id="rId7" tooltip="Teknologi informasi"/>
              </a:rPr>
              <a:t>informasi</a:t>
            </a:r>
            <a:r>
              <a:rPr lang="en-US" kern="0" dirty="0"/>
              <a:t>, dan </a:t>
            </a:r>
            <a:r>
              <a:rPr lang="en-US" kern="0" dirty="0" err="1">
                <a:hlinkClick r:id="rId8" tooltip="Teknik komputer"/>
              </a:rPr>
              <a:t>teknik</a:t>
            </a:r>
            <a:r>
              <a:rPr lang="en-US" kern="0" dirty="0">
                <a:hlinkClick r:id="rId8" tooltip="Teknik komputer"/>
              </a:rPr>
              <a:t> </a:t>
            </a:r>
            <a:r>
              <a:rPr lang="en-US" kern="0" dirty="0" err="1">
                <a:hlinkClick r:id="rId8" tooltip="Teknik komputer"/>
              </a:rPr>
              <a:t>komputer</a:t>
            </a:r>
            <a:r>
              <a:rPr lang="en-US" kern="0" dirty="0"/>
              <a:t>. </a:t>
            </a:r>
            <a:r>
              <a:rPr lang="en-US" kern="0" dirty="0" err="1"/>
              <a:t>Jenis</a:t>
            </a:r>
            <a:r>
              <a:rPr lang="en-US" kern="0" dirty="0"/>
              <a:t> </a:t>
            </a:r>
            <a:r>
              <a:rPr lang="en-US" kern="0" dirty="0" err="1"/>
              <a:t>jaringan</a:t>
            </a:r>
            <a:r>
              <a:rPr lang="en-US" kern="0" dirty="0"/>
              <a:t> yang </a:t>
            </a:r>
            <a:r>
              <a:rPr lang="en-US" kern="0" dirty="0" err="1"/>
              <a:t>populer</a:t>
            </a:r>
            <a:r>
              <a:rPr lang="en-US" kern="0" dirty="0"/>
              <a:t> </a:t>
            </a:r>
            <a:r>
              <a:rPr lang="en-US" kern="0" dirty="0" err="1"/>
              <a:t>dalam</a:t>
            </a:r>
            <a:r>
              <a:rPr lang="en-US" kern="0" dirty="0"/>
              <a:t> </a:t>
            </a:r>
            <a:r>
              <a:rPr lang="en-US" kern="0" dirty="0" err="1"/>
              <a:t>kategori</a:t>
            </a:r>
            <a:r>
              <a:rPr lang="en-US" kern="0" dirty="0"/>
              <a:t> </a:t>
            </a:r>
            <a:r>
              <a:rPr lang="en-US" kern="0" dirty="0" err="1"/>
              <a:t>jaringan</a:t>
            </a:r>
            <a:r>
              <a:rPr lang="en-US" kern="0" dirty="0"/>
              <a:t> </a:t>
            </a:r>
            <a:r>
              <a:rPr lang="en-US" kern="0" dirty="0" err="1"/>
              <a:t>nirkabel</a:t>
            </a:r>
            <a:r>
              <a:rPr lang="en-US" kern="0" dirty="0"/>
              <a:t> </a:t>
            </a:r>
            <a:r>
              <a:rPr lang="en-US" kern="0" dirty="0" err="1"/>
              <a:t>ini</a:t>
            </a:r>
            <a:r>
              <a:rPr lang="en-US" kern="0" dirty="0"/>
              <a:t> </a:t>
            </a:r>
            <a:r>
              <a:rPr lang="en-US" kern="0" dirty="0" err="1"/>
              <a:t>meliputi</a:t>
            </a:r>
            <a:r>
              <a:rPr lang="en-US" kern="0" dirty="0"/>
              <a:t>: </a:t>
            </a:r>
            <a:r>
              <a:rPr lang="en-US" kern="0" dirty="0" err="1">
                <a:hlinkClick r:id="rId9" tooltip="Jaringan lokal nirkabel"/>
              </a:rPr>
              <a:t>Jaringan</a:t>
            </a:r>
            <a:r>
              <a:rPr lang="en-US" kern="0" dirty="0">
                <a:hlinkClick r:id="rId9" tooltip="Jaringan lokal nirkabel"/>
              </a:rPr>
              <a:t> </a:t>
            </a:r>
            <a:r>
              <a:rPr lang="en-US" kern="0" dirty="0" err="1">
                <a:hlinkClick r:id="rId9" tooltip="Jaringan lokal nirkabel"/>
              </a:rPr>
              <a:t>kawasan</a:t>
            </a:r>
            <a:r>
              <a:rPr lang="en-US" kern="0" dirty="0">
                <a:hlinkClick r:id="rId9" tooltip="Jaringan lokal nirkabel"/>
              </a:rPr>
              <a:t> </a:t>
            </a:r>
            <a:r>
              <a:rPr lang="en-US" kern="0" dirty="0" err="1">
                <a:hlinkClick r:id="rId9" tooltip="Jaringan lokal nirkabel"/>
              </a:rPr>
              <a:t>lokal</a:t>
            </a:r>
            <a:r>
              <a:rPr lang="en-US" kern="0" dirty="0">
                <a:hlinkClick r:id="rId9" tooltip="Jaringan lokal nirkabel"/>
              </a:rPr>
              <a:t> </a:t>
            </a:r>
            <a:r>
              <a:rPr lang="en-US" kern="0" dirty="0" err="1">
                <a:hlinkClick r:id="rId9" tooltip="Jaringan lokal nirkabel"/>
              </a:rPr>
              <a:t>nirkabel</a:t>
            </a:r>
            <a:r>
              <a:rPr lang="en-US" kern="0" dirty="0"/>
              <a:t> (</a:t>
            </a:r>
            <a:r>
              <a:rPr lang="en-US" i="1" kern="0" dirty="0"/>
              <a:t>wireless LAN/WLAN</a:t>
            </a:r>
            <a:r>
              <a:rPr lang="en-US" kern="0" dirty="0"/>
              <a:t>), dan </a:t>
            </a:r>
            <a:r>
              <a:rPr lang="en-US" kern="0" dirty="0">
                <a:hlinkClick r:id="rId10" tooltip="Wi-Fi"/>
              </a:rPr>
              <a:t>Wi-Fi</a:t>
            </a:r>
            <a:r>
              <a:rPr lang="en-US" kern="0" dirty="0"/>
              <a:t>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 err="1"/>
              <a:t>Jaringan</a:t>
            </a:r>
            <a:r>
              <a:rPr lang="en-US" kern="0" dirty="0"/>
              <a:t> </a:t>
            </a:r>
            <a:r>
              <a:rPr lang="en-US" kern="0" dirty="0" err="1"/>
              <a:t>nirkabel</a:t>
            </a:r>
            <a:r>
              <a:rPr lang="en-US" kern="0" dirty="0"/>
              <a:t> </a:t>
            </a:r>
            <a:r>
              <a:rPr lang="en-US" kern="0" dirty="0" err="1"/>
              <a:t>biasanya</a:t>
            </a:r>
            <a:r>
              <a:rPr lang="en-US" kern="0" dirty="0"/>
              <a:t> </a:t>
            </a:r>
            <a:r>
              <a:rPr lang="en-US" kern="0" dirty="0" err="1"/>
              <a:t>menghubungkan</a:t>
            </a:r>
            <a:r>
              <a:rPr lang="en-US" kern="0" dirty="0"/>
              <a:t> </a:t>
            </a:r>
            <a:r>
              <a:rPr lang="en-US" kern="0" dirty="0" err="1"/>
              <a:t>satu</a:t>
            </a:r>
            <a:r>
              <a:rPr lang="en-US" kern="0" dirty="0"/>
              <a:t> </a:t>
            </a:r>
            <a:r>
              <a:rPr lang="en-US" kern="0" dirty="0" err="1"/>
              <a:t>sistem</a:t>
            </a:r>
            <a:r>
              <a:rPr lang="en-US" kern="0" dirty="0"/>
              <a:t> </a:t>
            </a:r>
            <a:r>
              <a:rPr lang="en-US" kern="0" dirty="0" err="1"/>
              <a:t>komputer</a:t>
            </a:r>
            <a:r>
              <a:rPr lang="en-US" kern="0" dirty="0"/>
              <a:t> </a:t>
            </a:r>
            <a:r>
              <a:rPr lang="en-US" kern="0" dirty="0" err="1"/>
              <a:t>dengan</a:t>
            </a:r>
            <a:r>
              <a:rPr lang="en-US" kern="0" dirty="0"/>
              <a:t> </a:t>
            </a:r>
            <a:r>
              <a:rPr lang="en-US" kern="0" dirty="0" err="1"/>
              <a:t>sistem</a:t>
            </a:r>
            <a:r>
              <a:rPr lang="en-US" kern="0" dirty="0"/>
              <a:t> yang lain </a:t>
            </a:r>
            <a:r>
              <a:rPr lang="en-US" kern="0" dirty="0" err="1"/>
              <a:t>dengan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beberapa</a:t>
            </a:r>
            <a:r>
              <a:rPr lang="en-US" kern="0" dirty="0"/>
              <a:t> </a:t>
            </a:r>
            <a:r>
              <a:rPr lang="en-US" kern="0" dirty="0" err="1"/>
              <a:t>macam</a:t>
            </a:r>
            <a:r>
              <a:rPr lang="en-US" kern="0" dirty="0"/>
              <a:t> media </a:t>
            </a:r>
            <a:r>
              <a:rPr lang="en-US" kern="0" dirty="0" err="1"/>
              <a:t>transmisi</a:t>
            </a:r>
            <a:r>
              <a:rPr lang="en-US" kern="0" dirty="0"/>
              <a:t> </a:t>
            </a:r>
            <a:r>
              <a:rPr lang="en-US" kern="0" dirty="0" err="1"/>
              <a:t>tanpa</a:t>
            </a:r>
            <a:r>
              <a:rPr lang="en-US" kern="0" dirty="0"/>
              <a:t> </a:t>
            </a:r>
            <a:r>
              <a:rPr lang="en-US" kern="0" dirty="0" err="1"/>
              <a:t>kabel</a:t>
            </a:r>
            <a:r>
              <a:rPr lang="en-US" kern="0" dirty="0"/>
              <a:t>, </a:t>
            </a:r>
            <a:r>
              <a:rPr lang="en-US" kern="0" dirty="0" err="1"/>
              <a:t>seperti</a:t>
            </a:r>
            <a:r>
              <a:rPr lang="en-US" kern="0" dirty="0"/>
              <a:t>: </a:t>
            </a:r>
            <a:r>
              <a:rPr lang="en-US" kern="0" dirty="0" err="1">
                <a:hlinkClick r:id="rId11" tooltip="Gelombang radio"/>
              </a:rPr>
              <a:t>gelombang</a:t>
            </a:r>
            <a:r>
              <a:rPr lang="en-US" kern="0" dirty="0">
                <a:hlinkClick r:id="rId11" tooltip="Gelombang radio"/>
              </a:rPr>
              <a:t> radio</a:t>
            </a:r>
            <a:r>
              <a:rPr lang="en-US" kern="0" dirty="0"/>
              <a:t>, </a:t>
            </a:r>
            <a:r>
              <a:rPr lang="en-US" kern="0" dirty="0" err="1">
                <a:hlinkClick r:id="rId12" tooltip="Gelombang mikro"/>
              </a:rPr>
              <a:t>gelombang</a:t>
            </a:r>
            <a:r>
              <a:rPr lang="en-US" kern="0" dirty="0">
                <a:hlinkClick r:id="rId12" tooltip="Gelombang mikro"/>
              </a:rPr>
              <a:t> </a:t>
            </a:r>
            <a:r>
              <a:rPr lang="en-US" kern="0" dirty="0" err="1">
                <a:hlinkClick r:id="rId12" tooltip="Gelombang mikro"/>
              </a:rPr>
              <a:t>mikro</a:t>
            </a:r>
            <a:r>
              <a:rPr lang="en-US" kern="0" dirty="0"/>
              <a:t>, </a:t>
            </a:r>
            <a:r>
              <a:rPr lang="en-US" kern="0" dirty="0" err="1"/>
              <a:t>maupun</a:t>
            </a:r>
            <a:r>
              <a:rPr lang="en-US" kern="0" dirty="0"/>
              <a:t> </a:t>
            </a:r>
            <a:r>
              <a:rPr lang="en-US" kern="0" dirty="0" err="1"/>
              <a:t>cahaya</a:t>
            </a:r>
            <a:r>
              <a:rPr lang="en-US" kern="0" dirty="0"/>
              <a:t> </a:t>
            </a:r>
            <a:r>
              <a:rPr lang="en-US" kern="0" dirty="0">
                <a:hlinkClick r:id="rId13" tooltip="Infra merah"/>
              </a:rPr>
              <a:t>infra </a:t>
            </a:r>
            <a:r>
              <a:rPr lang="en-US" kern="0" dirty="0" err="1">
                <a:hlinkClick r:id="rId13" tooltip="Infra merah"/>
              </a:rPr>
              <a:t>merah</a:t>
            </a:r>
            <a:r>
              <a:rPr lang="en-US" kern="0" dirty="0"/>
              <a:t>. </a:t>
            </a:r>
          </a:p>
          <a:p>
            <a:endParaRPr lang="en-US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Standar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dan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Spesifikasi</a:t>
            </a:r>
            <a:r>
              <a:rPr lang="en-US" sz="2400" dirty="0" smtClean="0">
                <a:solidFill>
                  <a:schemeClr val="bg1"/>
                </a:solidFill>
                <a:latin typeface="+mj-lt"/>
              </a:rPr>
              <a:t>                      </a:t>
            </a:r>
            <a:r>
              <a:rPr lang="en-US" dirty="0">
                <a:solidFill>
                  <a:schemeClr val="bg1"/>
                </a:solidFill>
              </a:rPr>
              <a:t>			</a:t>
            </a:r>
            <a:r>
              <a:rPr lang="en-US" sz="2400" b="1" dirty="0" err="1" smtClean="0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420D2736-AED6-484E-9D56-682BDA31788A}"/>
              </a:ext>
            </a:extLst>
          </p:cNvPr>
          <p:cNvSpPr txBox="1">
            <a:spLocks/>
          </p:cNvSpPr>
          <p:nvPr/>
        </p:nvSpPr>
        <p:spPr bwMode="auto">
          <a:xfrm>
            <a:off x="916150" y="1844824"/>
            <a:ext cx="105156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kern="0" dirty="0"/>
              <a:t>Wi-Fi memiliki standar dan spesifikasi IEEE 802.11 dan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frekuensi</a:t>
            </a:r>
            <a:r>
              <a:rPr lang="en-US" kern="0" dirty="0"/>
              <a:t> 2,4GHz dan 5GHz</a:t>
            </a:r>
          </a:p>
          <a:p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/>
              <a:t>Standar</a:t>
            </a:r>
            <a:r>
              <a:rPr lang="en-US" kern="0" dirty="0"/>
              <a:t> IEEE 802.11a/b/g/n</a:t>
            </a:r>
          </a:p>
          <a:p>
            <a:pPr lvl="1"/>
            <a:r>
              <a:rPr lang="en-US" kern="0" dirty="0"/>
              <a:t>802.11a – </a:t>
            </a:r>
            <a:r>
              <a:rPr lang="en-US" kern="0" dirty="0" err="1"/>
              <a:t>frekuensi</a:t>
            </a:r>
            <a:r>
              <a:rPr lang="en-US" kern="0" dirty="0"/>
              <a:t> 5GHz</a:t>
            </a:r>
          </a:p>
          <a:p>
            <a:pPr lvl="1"/>
            <a:r>
              <a:rPr lang="en-US" kern="0" dirty="0"/>
              <a:t>802.11b – </a:t>
            </a:r>
            <a:r>
              <a:rPr lang="en-US" kern="0" dirty="0" err="1"/>
              <a:t>frekuensi</a:t>
            </a:r>
            <a:r>
              <a:rPr lang="en-US" kern="0" dirty="0"/>
              <a:t> 2,4GHz</a:t>
            </a:r>
          </a:p>
          <a:p>
            <a:pPr lvl="1"/>
            <a:r>
              <a:rPr lang="en-US" kern="0" dirty="0"/>
              <a:t>802.11g – </a:t>
            </a:r>
            <a:r>
              <a:rPr lang="en-US" kern="0" dirty="0" err="1"/>
              <a:t>frekuensi</a:t>
            </a:r>
            <a:r>
              <a:rPr lang="en-US" kern="0" dirty="0"/>
              <a:t> 2,4GHz</a:t>
            </a:r>
          </a:p>
          <a:p>
            <a:pPr lvl="1"/>
            <a:r>
              <a:rPr lang="en-US" kern="0" dirty="0"/>
              <a:t>802.11n – </a:t>
            </a:r>
            <a:r>
              <a:rPr lang="en-US" kern="0" dirty="0" err="1"/>
              <a:t>frekuensi</a:t>
            </a:r>
            <a:r>
              <a:rPr lang="en-US" kern="0" dirty="0"/>
              <a:t> 2,4GHz </a:t>
            </a:r>
            <a:r>
              <a:rPr lang="en-US" kern="0" dirty="0" err="1"/>
              <a:t>atau</a:t>
            </a:r>
            <a:r>
              <a:rPr lang="en-US" kern="0" dirty="0"/>
              <a:t> 5GHz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asil gambar untuk logo eln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1424" y="836712"/>
            <a:ext cx="11017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Wireless Band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1/2                              </a:t>
            </a:r>
            <a:r>
              <a:rPr lang="en-US" dirty="0">
                <a:solidFill>
                  <a:schemeClr val="bg1"/>
                </a:solidFill>
              </a:rPr>
              <a:t>				</a:t>
            </a:r>
            <a:r>
              <a:rPr lang="en-US" b="1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Pelatihan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B400BD2-B622-4A4F-B2C8-BC65D2DE2F24}"/>
              </a:ext>
            </a:extLst>
          </p:cNvPr>
          <p:cNvSpPr txBox="1">
            <a:spLocks/>
          </p:cNvSpPr>
          <p:nvPr/>
        </p:nvSpPr>
        <p:spPr bwMode="auto">
          <a:xfrm>
            <a:off x="838200" y="1700808"/>
            <a:ext cx="10515600" cy="37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2Ghz-b, </a:t>
            </a:r>
            <a:r>
              <a:rPr lang="en-US" kern="0" dirty="0" err="1"/>
              <a:t>bekerja</a:t>
            </a:r>
            <a:r>
              <a:rPr lang="en-US" kern="0" dirty="0"/>
              <a:t> di </a:t>
            </a:r>
            <a:r>
              <a:rPr lang="en-US" kern="0" dirty="0" err="1"/>
              <a:t>frekuensi</a:t>
            </a:r>
            <a:r>
              <a:rPr lang="en-US" kern="0" dirty="0"/>
              <a:t> 2,4Ghz.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protokol</a:t>
            </a:r>
            <a:r>
              <a:rPr lang="en-US" kern="0" dirty="0"/>
              <a:t> 802.11b </a:t>
            </a:r>
            <a:r>
              <a:rPr lang="en-US" kern="0" dirty="0" err="1"/>
              <a:t>dengan</a:t>
            </a:r>
            <a:r>
              <a:rPr lang="en-US" kern="0" dirty="0"/>
              <a:t> data rate </a:t>
            </a:r>
            <a:r>
              <a:rPr lang="en-US" kern="0" dirty="0" err="1"/>
              <a:t>maksimum</a:t>
            </a:r>
            <a:r>
              <a:rPr lang="en-US" kern="0" dirty="0"/>
              <a:t> 11 Mbit/s.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2Ghz-b/g, juga </a:t>
            </a:r>
            <a:r>
              <a:rPr lang="en-US" kern="0" dirty="0" err="1"/>
              <a:t>bekerja</a:t>
            </a:r>
            <a:r>
              <a:rPr lang="en-US" kern="0" dirty="0"/>
              <a:t> di </a:t>
            </a:r>
            <a:r>
              <a:rPr lang="en-US" kern="0" dirty="0" err="1"/>
              <a:t>frekuensi</a:t>
            </a:r>
            <a:r>
              <a:rPr lang="en-US" kern="0" dirty="0"/>
              <a:t> 2,4Ghz.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protokol</a:t>
            </a:r>
            <a:r>
              <a:rPr lang="en-US" kern="0" dirty="0"/>
              <a:t> 802.11b dan 802.11g. </a:t>
            </a:r>
            <a:r>
              <a:rPr lang="en-US" kern="0" dirty="0" err="1"/>
              <a:t>protokol</a:t>
            </a:r>
            <a:r>
              <a:rPr lang="en-US" kern="0" dirty="0"/>
              <a:t> 802.11g  data rate </a:t>
            </a:r>
            <a:r>
              <a:rPr lang="en-US" kern="0" dirty="0" err="1"/>
              <a:t>bisa</a:t>
            </a:r>
            <a:r>
              <a:rPr lang="en-US" kern="0" dirty="0"/>
              <a:t> </a:t>
            </a:r>
            <a:r>
              <a:rPr lang="en-US" kern="0" dirty="0" err="1"/>
              <a:t>mencapai</a:t>
            </a:r>
            <a:r>
              <a:rPr lang="en-US" kern="0" dirty="0"/>
              <a:t> 54 Mbit/s.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2Ghz-b/g/n, </a:t>
            </a:r>
            <a:r>
              <a:rPr lang="en-US" kern="0" dirty="0" err="1"/>
              <a:t>bekerja</a:t>
            </a:r>
            <a:r>
              <a:rPr lang="en-US" kern="0" dirty="0"/>
              <a:t> di </a:t>
            </a:r>
            <a:r>
              <a:rPr lang="en-US" kern="0" dirty="0" err="1"/>
              <a:t>frekuensi</a:t>
            </a:r>
            <a:r>
              <a:rPr lang="en-US" kern="0" dirty="0"/>
              <a:t> 2,4Ghz.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protokol</a:t>
            </a:r>
            <a:r>
              <a:rPr lang="en-US" kern="0" dirty="0"/>
              <a:t> 802.11b, 802.11g dan 802.11n. </a:t>
            </a:r>
            <a:r>
              <a:rPr lang="en-US" kern="0" dirty="0" err="1"/>
              <a:t>Secara</a:t>
            </a:r>
            <a:r>
              <a:rPr lang="en-US" kern="0" dirty="0"/>
              <a:t> </a:t>
            </a:r>
            <a:r>
              <a:rPr lang="en-US" kern="0" dirty="0" err="1"/>
              <a:t>teori</a:t>
            </a:r>
            <a:r>
              <a:rPr lang="en-US" kern="0" dirty="0"/>
              <a:t> </a:t>
            </a:r>
            <a:r>
              <a:rPr lang="en-US" kern="0" dirty="0" err="1"/>
              <a:t>maksimal</a:t>
            </a:r>
            <a:r>
              <a:rPr lang="en-US" kern="0" dirty="0"/>
              <a:t> data rate yang </a:t>
            </a:r>
            <a:r>
              <a:rPr lang="en-US" kern="0" dirty="0" err="1"/>
              <a:t>bisa</a:t>
            </a:r>
            <a:r>
              <a:rPr lang="en-US" kern="0" dirty="0"/>
              <a:t> </a:t>
            </a:r>
            <a:r>
              <a:rPr lang="en-US" kern="0" dirty="0" err="1"/>
              <a:t>dicapai</a:t>
            </a:r>
            <a:r>
              <a:rPr lang="en-US" kern="0" dirty="0"/>
              <a:t> </a:t>
            </a:r>
            <a:r>
              <a:rPr lang="en-US" kern="0" dirty="0" err="1"/>
              <a:t>adalah</a:t>
            </a:r>
            <a:r>
              <a:rPr lang="en-US" kern="0" dirty="0"/>
              <a:t> 300 Mbit/s.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2Ghz-only G, </a:t>
            </a:r>
            <a:r>
              <a:rPr lang="en-US" kern="0" dirty="0" err="1"/>
              <a:t>bekerja</a:t>
            </a:r>
            <a:r>
              <a:rPr lang="en-US" kern="0" dirty="0"/>
              <a:t> di </a:t>
            </a:r>
            <a:r>
              <a:rPr lang="en-US" kern="0" dirty="0" err="1"/>
              <a:t>frekuensi</a:t>
            </a:r>
            <a:r>
              <a:rPr lang="en-US" kern="0" dirty="0"/>
              <a:t> 2,4Ghz, </a:t>
            </a:r>
            <a:r>
              <a:rPr lang="en-US" kern="0" dirty="0" err="1"/>
              <a:t>hanya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protokol</a:t>
            </a:r>
            <a:r>
              <a:rPr lang="en-US" kern="0" dirty="0"/>
              <a:t>  802.11g.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3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A663C7-1A9D-4A78-BABD-EC15AD33C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416" y="764705"/>
            <a:ext cx="10945216" cy="43204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Wireless Band </a:t>
            </a:r>
            <a:r>
              <a:rPr lang="en-US" dirty="0" smtClean="0">
                <a:solidFill>
                  <a:schemeClr val="bg1"/>
                </a:solidFill>
              </a:rPr>
              <a:t>2/2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449AE29-339E-44FE-83A3-5971E533E28A}"/>
              </a:ext>
            </a:extLst>
          </p:cNvPr>
          <p:cNvSpPr txBox="1">
            <a:spLocks/>
          </p:cNvSpPr>
          <p:nvPr/>
        </p:nvSpPr>
        <p:spPr bwMode="auto">
          <a:xfrm>
            <a:off x="838200" y="1825625"/>
            <a:ext cx="10515600" cy="2683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2Ghz-only N, </a:t>
            </a:r>
            <a:r>
              <a:rPr lang="en-US" kern="0" dirty="0" err="1"/>
              <a:t>bekerja</a:t>
            </a:r>
            <a:r>
              <a:rPr lang="en-US" kern="0" dirty="0"/>
              <a:t> di </a:t>
            </a:r>
            <a:r>
              <a:rPr lang="en-US" kern="0" dirty="0" err="1"/>
              <a:t>frekuensi</a:t>
            </a:r>
            <a:r>
              <a:rPr lang="en-US" kern="0" dirty="0"/>
              <a:t> 2,4Ghz, </a:t>
            </a:r>
            <a:r>
              <a:rPr lang="en-US" kern="0" dirty="0" err="1"/>
              <a:t>hanya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protokol</a:t>
            </a:r>
            <a:r>
              <a:rPr lang="en-US" kern="0" dirty="0"/>
              <a:t>  802.11n.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5Ghz-a, </a:t>
            </a:r>
            <a:r>
              <a:rPr lang="en-US" kern="0" dirty="0" err="1"/>
              <a:t>bekerja</a:t>
            </a:r>
            <a:r>
              <a:rPr lang="en-US" kern="0" dirty="0"/>
              <a:t> di </a:t>
            </a:r>
            <a:r>
              <a:rPr lang="en-US" kern="0" dirty="0" err="1"/>
              <a:t>frekuensi</a:t>
            </a:r>
            <a:r>
              <a:rPr lang="en-US" kern="0" dirty="0"/>
              <a:t> 5 </a:t>
            </a:r>
            <a:r>
              <a:rPr lang="en-US" kern="0" dirty="0" err="1"/>
              <a:t>Ghz.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protokol</a:t>
            </a:r>
            <a:r>
              <a:rPr lang="en-US" kern="0" dirty="0"/>
              <a:t> 802.11a, maximum data rate yang </a:t>
            </a:r>
            <a:r>
              <a:rPr lang="en-US" kern="0" dirty="0" err="1"/>
              <a:t>bisa</a:t>
            </a:r>
            <a:r>
              <a:rPr lang="en-US" kern="0" dirty="0"/>
              <a:t> </a:t>
            </a:r>
            <a:r>
              <a:rPr lang="en-US" kern="0" dirty="0" err="1"/>
              <a:t>dicapai</a:t>
            </a:r>
            <a:r>
              <a:rPr lang="en-US" kern="0" dirty="0"/>
              <a:t> </a:t>
            </a:r>
            <a:r>
              <a:rPr lang="en-US" kern="0" dirty="0" err="1"/>
              <a:t>adalah</a:t>
            </a:r>
            <a:r>
              <a:rPr lang="en-US" kern="0" dirty="0"/>
              <a:t> 54 Mbit/s.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5Ghz-a/n, </a:t>
            </a:r>
            <a:r>
              <a:rPr lang="en-US" kern="0" dirty="0" err="1"/>
              <a:t>bekerja</a:t>
            </a:r>
            <a:r>
              <a:rPr lang="en-US" kern="0" dirty="0"/>
              <a:t> di </a:t>
            </a:r>
            <a:r>
              <a:rPr lang="en-US" kern="0" dirty="0" err="1"/>
              <a:t>frekuensi</a:t>
            </a:r>
            <a:r>
              <a:rPr lang="en-US" kern="0" dirty="0"/>
              <a:t> 5 </a:t>
            </a:r>
            <a:r>
              <a:rPr lang="en-US" kern="0" dirty="0" err="1"/>
              <a:t>Ghz.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protokol</a:t>
            </a:r>
            <a:r>
              <a:rPr lang="en-US" kern="0" dirty="0"/>
              <a:t> 802.11a dan 802.11n.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kern="0" dirty="0"/>
              <a:t>5Ghz-only N, </a:t>
            </a:r>
            <a:r>
              <a:rPr lang="en-US" kern="0" dirty="0" err="1"/>
              <a:t>bekerja</a:t>
            </a:r>
            <a:r>
              <a:rPr lang="en-US" kern="0" dirty="0"/>
              <a:t> di </a:t>
            </a:r>
            <a:r>
              <a:rPr lang="en-US" kern="0" dirty="0" err="1"/>
              <a:t>frekuensi</a:t>
            </a:r>
            <a:r>
              <a:rPr lang="en-US" kern="0" dirty="0"/>
              <a:t> 5 </a:t>
            </a:r>
            <a:r>
              <a:rPr lang="en-US" kern="0" dirty="0" err="1"/>
              <a:t>Ghz</a:t>
            </a:r>
            <a:r>
              <a:rPr lang="en-US" kern="0" dirty="0"/>
              <a:t> dan </a:t>
            </a:r>
            <a:r>
              <a:rPr lang="en-US" kern="0" dirty="0" err="1"/>
              <a:t>hanya</a:t>
            </a:r>
            <a:r>
              <a:rPr lang="en-US" kern="0" dirty="0"/>
              <a:t> </a:t>
            </a:r>
            <a:r>
              <a:rPr lang="en-US" kern="0" dirty="0" err="1"/>
              <a:t>menggunakan</a:t>
            </a:r>
            <a:r>
              <a:rPr lang="en-US" kern="0" dirty="0"/>
              <a:t> </a:t>
            </a:r>
            <a:r>
              <a:rPr lang="en-US" kern="0" dirty="0" err="1"/>
              <a:t>protokol</a:t>
            </a:r>
            <a:r>
              <a:rPr lang="en-US" kern="0" dirty="0"/>
              <a:t>  802.11n.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7DEC8E9-A18A-4371-8FD0-26FAFF10F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424" y="764704"/>
            <a:ext cx="10873208" cy="45027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2.4 GHz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5 GHz 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r>
              <a:rPr lang="en-US" dirty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					</a:t>
            </a:r>
            <a:r>
              <a:rPr lang="en-US" dirty="0" err="1" smtClean="0">
                <a:solidFill>
                  <a:schemeClr val="bg1"/>
                </a:solidFill>
              </a:rPr>
              <a:t>Pelatihan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98D8D6A-C860-4F7A-B1B1-1C727AC7F7F9}"/>
              </a:ext>
            </a:extLst>
          </p:cNvPr>
          <p:cNvSpPr txBox="1">
            <a:spLocks/>
          </p:cNvSpPr>
          <p:nvPr/>
        </p:nvSpPr>
        <p:spPr bwMode="auto">
          <a:xfrm>
            <a:off x="693482" y="1844824"/>
            <a:ext cx="105156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Arial" charset="0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Arial" charset="0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Arial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/>
              <a:t>Bila</a:t>
            </a:r>
            <a:r>
              <a:rPr lang="en-US" kern="0" dirty="0"/>
              <a:t> </a:t>
            </a:r>
            <a:r>
              <a:rPr lang="en-US" kern="0" dirty="0" err="1"/>
              <a:t>luas</a:t>
            </a:r>
            <a:r>
              <a:rPr lang="en-US" kern="0" dirty="0"/>
              <a:t> </a:t>
            </a:r>
            <a:r>
              <a:rPr lang="en-US" kern="0" dirty="0" err="1"/>
              <a:t>jangkauan</a:t>
            </a:r>
            <a:r>
              <a:rPr lang="en-US" kern="0" dirty="0"/>
              <a:t> yang </a:t>
            </a:r>
            <a:r>
              <a:rPr lang="en-US" kern="0" dirty="0" err="1"/>
              <a:t>disasar</a:t>
            </a:r>
            <a:r>
              <a:rPr lang="en-US" kern="0" dirty="0"/>
              <a:t>, </a:t>
            </a:r>
            <a:r>
              <a:rPr lang="en-US" kern="0" dirty="0" err="1"/>
              <a:t>gunakan</a:t>
            </a:r>
            <a:r>
              <a:rPr lang="en-US" kern="0" dirty="0"/>
              <a:t> </a:t>
            </a:r>
            <a:r>
              <a:rPr lang="en-US" kern="0" dirty="0" err="1"/>
              <a:t>Akses</a:t>
            </a:r>
            <a:r>
              <a:rPr lang="en-US" kern="0" dirty="0"/>
              <a:t> </a:t>
            </a:r>
            <a:r>
              <a:rPr lang="en-US" kern="0" dirty="0" err="1"/>
              <a:t>Poin</a:t>
            </a:r>
            <a:r>
              <a:rPr lang="en-US" kern="0" dirty="0"/>
              <a:t> 2.4 GHz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/>
              <a:t>Bila</a:t>
            </a:r>
            <a:r>
              <a:rPr lang="en-US" kern="0" dirty="0"/>
              <a:t> </a:t>
            </a:r>
            <a:r>
              <a:rPr lang="en-US" kern="0" dirty="0" err="1"/>
              <a:t>kecepatan</a:t>
            </a:r>
            <a:r>
              <a:rPr lang="en-US" kern="0" dirty="0"/>
              <a:t> </a:t>
            </a:r>
            <a:r>
              <a:rPr lang="en-US" kern="0" dirty="0" err="1"/>
              <a:t>tranfer</a:t>
            </a:r>
            <a:r>
              <a:rPr lang="en-US" kern="0" dirty="0"/>
              <a:t> data, </a:t>
            </a:r>
            <a:r>
              <a:rPr lang="en-US" kern="0" dirty="0" err="1"/>
              <a:t>gunakan</a:t>
            </a:r>
            <a:r>
              <a:rPr lang="en-US" kern="0" dirty="0"/>
              <a:t> </a:t>
            </a:r>
            <a:r>
              <a:rPr lang="en-US" kern="0" dirty="0" err="1"/>
              <a:t>Akses</a:t>
            </a:r>
            <a:r>
              <a:rPr lang="en-US" kern="0" dirty="0"/>
              <a:t> </a:t>
            </a:r>
            <a:r>
              <a:rPr lang="en-US" kern="0" dirty="0" err="1"/>
              <a:t>Poin</a:t>
            </a:r>
            <a:r>
              <a:rPr lang="en-US" kern="0" dirty="0"/>
              <a:t> 5 GHz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67FF784-6C2A-48BE-B2B9-2310CD1853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1758951" y="657225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—"/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kumimoji="0" lang="en-US" altLang="en-US" sz="2400">
              <a:latin typeface="Times New Roman" pitchFamily="18" charset="0"/>
            </a:endParaRPr>
          </a:p>
        </p:txBody>
      </p:sp>
      <p:pic>
        <p:nvPicPr>
          <p:cNvPr id="22531" name="Picture 2" descr="C:\Documents and Settings\dkong\Local Settings\Temporary Internet Files\Content.IE5\0JV20K7L\wireless_comparison[1]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0"/>
            <a:ext cx="105664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74667" y="6229350"/>
            <a:ext cx="2540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00FF"/>
              </a:buClr>
              <a:buChar char="•"/>
              <a:defRPr kumimoji="1"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FF"/>
              </a:buClr>
              <a:buChar char="—"/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FF"/>
              </a:buClr>
              <a:buChar char="–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Char char="•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fld id="{139A6150-AE3A-43E9-AE1C-A3DC2DC598C4}" type="slidenum">
              <a:rPr kumimoji="0" lang="en-GB" altLang="en-US" sz="1400" smtClean="0">
                <a:solidFill>
                  <a:schemeClr val="bg2"/>
                </a:solidFill>
                <a:latin typeface="Arial" pitchFamily="34" charset="0"/>
              </a:rPr>
              <a:pPr>
                <a:spcBef>
                  <a:spcPct val="50000"/>
                </a:spcBef>
                <a:buClrTx/>
                <a:buFontTx/>
                <a:buNone/>
              </a:pPr>
              <a:t>9</a:t>
            </a:fld>
            <a:endParaRPr kumimoji="0" lang="en-GB" altLang="en-US" sz="140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apr7">
  <a:themeElements>
    <a:clrScheme name="Office Theme 1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FF9900"/>
      </a:accent2>
      <a:accent3>
        <a:srgbClr val="FFFFFF"/>
      </a:accent3>
      <a:accent4>
        <a:srgbClr val="122B6A"/>
      </a:accent4>
      <a:accent5>
        <a:srgbClr val="BDD8F1"/>
      </a:accent5>
      <a:accent6>
        <a:srgbClr val="E78A00"/>
      </a:accent6>
      <a:hlink>
        <a:srgbClr val="9999FF"/>
      </a:hlink>
      <a:folHlink>
        <a:srgbClr val="969696"/>
      </a:folHlink>
    </a:clrScheme>
    <a:fontScheme name="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FF9900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powerpoint-template-apr7</Template>
  <TotalTime>20179364</TotalTime>
  <Words>1432</Words>
  <Application>Microsoft Office PowerPoint</Application>
  <PresentationFormat>Custom</PresentationFormat>
  <Paragraphs>194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powerpoint-template-apr7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Wi-Fi channels 2.4 GHz band</vt:lpstr>
      <vt:lpstr>Channel Reuse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Site Survey</vt:lpstr>
      <vt:lpstr>Site Survey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user</dc:creator>
  <cp:lastModifiedBy>FFNA</cp:lastModifiedBy>
  <cp:revision>552</cp:revision>
  <dcterms:created xsi:type="dcterms:W3CDTF">2011-05-21T14:11:58Z</dcterms:created>
  <dcterms:modified xsi:type="dcterms:W3CDTF">2019-07-09T22:58:11Z</dcterms:modified>
</cp:coreProperties>
</file>