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727" r:id="rId2"/>
  </p:sldMasterIdLst>
  <p:notesMasterIdLst>
    <p:notesMasterId r:id="rId10"/>
  </p:notesMasterIdLst>
  <p:handoutMasterIdLst>
    <p:handoutMasterId r:id="rId11"/>
  </p:handoutMasterIdLst>
  <p:sldIdLst>
    <p:sldId id="324" r:id="rId3"/>
    <p:sldId id="635" r:id="rId4"/>
    <p:sldId id="636" r:id="rId5"/>
    <p:sldId id="637" r:id="rId6"/>
    <p:sldId id="638" r:id="rId7"/>
    <p:sldId id="640" r:id="rId8"/>
    <p:sldId id="413" r:id="rId9"/>
  </p:sldIdLst>
  <p:sldSz cx="12192000" cy="6858000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3E7420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5202" autoAdjust="0"/>
  </p:normalViewPr>
  <p:slideViewPr>
    <p:cSldViewPr>
      <p:cViewPr varScale="1">
        <p:scale>
          <a:sx n="56" d="100"/>
          <a:sy n="56" d="100"/>
        </p:scale>
        <p:origin x="-1116" y="-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25A1F-1CDC-4074-893A-5899111F5ABD}" type="datetimeFigureOut">
              <a:rPr lang="id-ID" smtClean="0"/>
              <a:pPr/>
              <a:t>19/06/2019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E874E-D680-4190-B4F6-A9A7BE5D0CA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15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DCB56-DE58-4F64-B9CF-BA8F1134BDC6}" type="datetimeFigureOut">
              <a:rPr lang="id-ID" smtClean="0"/>
              <a:pPr/>
              <a:t>19/06/2019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351D7-7B69-40B9-8EEA-B4FEF26EED3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426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51D7-7B69-40B9-8EEA-B4FEF26EED31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3048000" y="3124200"/>
            <a:ext cx="91440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JUNIOR NETWORK ADMINISTRATOR</a:t>
            </a:r>
            <a:endParaRPr lang="id-ID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gray">
          <a:xfrm>
            <a:off x="0" y="3124200"/>
            <a:ext cx="12192000" cy="152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3142" name="Picture 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11733" y="1"/>
            <a:ext cx="2980267" cy="312737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0" y="5257800"/>
            <a:ext cx="103632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 baseline="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" name="AutoShape 768" descr="Hasil gambar untuk logo kominfo"/>
          <p:cNvSpPr>
            <a:spLocks noChangeAspect="1" noChangeArrowheads="1"/>
          </p:cNvSpPr>
          <p:nvPr userDrawn="1"/>
        </p:nvSpPr>
        <p:spPr bwMode="auto">
          <a:xfrm>
            <a:off x="155575" y="-1608138"/>
            <a:ext cx="3714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70" descr="Hasil gambar untuk logo kominfo"/>
          <p:cNvSpPr>
            <a:spLocks noChangeAspect="1" noChangeArrowheads="1"/>
          </p:cNvSpPr>
          <p:nvPr userDrawn="1"/>
        </p:nvSpPr>
        <p:spPr bwMode="auto">
          <a:xfrm>
            <a:off x="307975" y="-1455738"/>
            <a:ext cx="3714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772" descr="Hasil gambar untuk logo kominfo"/>
          <p:cNvSpPr>
            <a:spLocks noChangeAspect="1" noChangeArrowheads="1"/>
          </p:cNvSpPr>
          <p:nvPr userDrawn="1"/>
        </p:nvSpPr>
        <p:spPr bwMode="auto">
          <a:xfrm>
            <a:off x="460375" y="-1303338"/>
            <a:ext cx="3714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774" descr="Hasil gambar untuk logo kominfo"/>
          <p:cNvSpPr>
            <a:spLocks noChangeAspect="1" noChangeArrowheads="1"/>
          </p:cNvSpPr>
          <p:nvPr userDrawn="1"/>
        </p:nvSpPr>
        <p:spPr bwMode="auto">
          <a:xfrm>
            <a:off x="612775" y="-1150938"/>
            <a:ext cx="3714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776" descr="Hasil gambar untuk logo kominfo"/>
          <p:cNvSpPr>
            <a:spLocks noChangeAspect="1" noChangeArrowheads="1"/>
          </p:cNvSpPr>
          <p:nvPr userDrawn="1"/>
        </p:nvSpPr>
        <p:spPr bwMode="auto">
          <a:xfrm>
            <a:off x="155575" y="-579438"/>
            <a:ext cx="134302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778" descr="Hasil gambar untuk logo kominfo"/>
          <p:cNvSpPr>
            <a:spLocks noChangeAspect="1" noChangeArrowheads="1"/>
          </p:cNvSpPr>
          <p:nvPr userDrawn="1"/>
        </p:nvSpPr>
        <p:spPr bwMode="auto">
          <a:xfrm>
            <a:off x="307975" y="-427038"/>
            <a:ext cx="134302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54" name="Picture 782" descr="Hasil gambar untuk logo kominf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37" y="242603"/>
            <a:ext cx="3240360" cy="12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052" y="1754188"/>
            <a:ext cx="1513793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1736742"/>
            <a:ext cx="1333500" cy="56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31838"/>
            <a:ext cx="2794000" cy="5592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31838"/>
            <a:ext cx="8178800" cy="5592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31838"/>
            <a:ext cx="10871200" cy="563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10972800" cy="4953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7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88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37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483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20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23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89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57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29398" r="17922" b="13718"/>
          <a:stretch/>
        </p:blipFill>
        <p:spPr>
          <a:xfrm>
            <a:off x="4402801" y="2125896"/>
            <a:ext cx="3536515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29398" r="17922" b="13718"/>
          <a:stretch/>
        </p:blipFill>
        <p:spPr>
          <a:xfrm>
            <a:off x="8194640" y="2125896"/>
            <a:ext cx="3536515" cy="213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29398" r="17922" b="13718"/>
          <a:stretch/>
        </p:blipFill>
        <p:spPr>
          <a:xfrm>
            <a:off x="629089" y="2125896"/>
            <a:ext cx="3536515" cy="21336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143000" y="2359696"/>
            <a:ext cx="2454442" cy="1555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920524" y="2359696"/>
            <a:ext cx="2454833" cy="1555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8698833" y="2359696"/>
            <a:ext cx="2457780" cy="1555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402109" y="4552091"/>
            <a:ext cx="3623619" cy="1504950"/>
          </a:xfrm>
        </p:spPr>
        <p:txBody>
          <a:bodyPr/>
          <a:lstStyle>
            <a:lvl1pPr marL="0" indent="0" algn="ctr">
              <a:buNone/>
              <a:defRPr/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4334904" y="4552091"/>
            <a:ext cx="3623619" cy="1504950"/>
          </a:xfrm>
        </p:spPr>
        <p:txBody>
          <a:bodyPr/>
          <a:lstStyle>
            <a:lvl1pPr marL="0" indent="0" algn="ctr">
              <a:buNone/>
              <a:defRPr/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8267699" y="4552091"/>
            <a:ext cx="3623619" cy="1504950"/>
          </a:xfrm>
        </p:spPr>
        <p:txBody>
          <a:bodyPr/>
          <a:lstStyle>
            <a:lvl1pPr marL="0" indent="0" algn="ctr">
              <a:buNone/>
              <a:defRPr/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402109" y="911804"/>
            <a:ext cx="11489209" cy="952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5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9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5019" y="710112"/>
            <a:ext cx="7394446" cy="5227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323E4A"/>
                </a:solidFill>
                <a:latin typeface="Bebas Neue" charset="0"/>
                <a:ea typeface="ＭＳ Ｐゴシック" charset="0"/>
                <a:cs typeface="Bebas Neue" charset="0"/>
              </a:defRPr>
            </a:lvl1pPr>
          </a:lstStyle>
          <a:p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01859" y="1272452"/>
            <a:ext cx="7423509" cy="2285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kern="12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371600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714500" indent="0">
              <a:buNone/>
              <a:defRPr/>
            </a:lvl6pPr>
            <a:lvl7pPr marL="2057400" indent="0">
              <a:buNone/>
              <a:defRPr/>
            </a:lvl7pPr>
            <a:lvl8pPr marL="2400300" indent="0">
              <a:buNone/>
              <a:defRPr/>
            </a:lvl8pPr>
            <a:lvl9pPr marL="2743200" indent="0">
              <a:buNone/>
              <a:defRPr/>
            </a:lvl9pPr>
          </a:lstStyle>
          <a:p>
            <a:pPr marL="0" lvl="0" indent="0" algn="l" defTabSz="685800" rtl="0" eaLnBrk="1" latinLnBrk="0" hangingPunct="1">
              <a:lnSpc>
                <a:spcPct val="7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05019" y="397559"/>
            <a:ext cx="7394446" cy="249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kern="1200" dirty="0">
                <a:solidFill>
                  <a:srgbClr val="EC1F3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371600" indent="0" algn="l"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  <a:lvl6pPr marL="1714500" indent="0">
              <a:buNone/>
              <a:defRPr/>
            </a:lvl6pPr>
            <a:lvl7pPr marL="2057400" indent="0">
              <a:buNone/>
              <a:defRPr/>
            </a:lvl7pPr>
            <a:lvl8pPr marL="2400300" indent="0">
              <a:buNone/>
              <a:defRPr/>
            </a:lvl8pPr>
            <a:lvl9pPr marL="2743200" indent="0">
              <a:buNone/>
              <a:defRPr/>
            </a:lvl9pPr>
          </a:lstStyle>
          <a:p>
            <a:pPr marL="0" lvl="0" indent="0" algn="l" defTabSz="685800" rtl="0" eaLnBrk="1" latinLnBrk="0" hangingPunct="1">
              <a:lnSpc>
                <a:spcPct val="7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 level</a:t>
            </a:r>
          </a:p>
        </p:txBody>
      </p:sp>
    </p:spTree>
    <p:extLst>
      <p:ext uri="{BB962C8B-B14F-4D97-AF65-F5344CB8AC3E}">
        <p14:creationId xmlns:p14="http://schemas.microsoft.com/office/powerpoint/2010/main" val="352061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2" name="Group 68"/>
          <p:cNvGrpSpPr>
            <a:grpSpLocks/>
          </p:cNvGrpSpPr>
          <p:nvPr/>
        </p:nvGrpSpPr>
        <p:grpSpPr bwMode="auto">
          <a:xfrm>
            <a:off x="0" y="685800"/>
            <a:ext cx="12192000" cy="609600"/>
            <a:chOff x="0" y="432"/>
            <a:chExt cx="5760" cy="384"/>
          </a:xfrm>
        </p:grpSpPr>
        <p:sp>
          <p:nvSpPr>
            <p:cNvPr id="1093" name="Rectangle 69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94" name="Rectangle 70"/>
            <p:cNvSpPr>
              <a:spLocks noChangeArrowheads="1"/>
            </p:cNvSpPr>
            <p:nvPr userDrawn="1"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731838"/>
            <a:ext cx="10871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47" name="Picture 423" descr="Hasil gambar untuk logo kominf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32813"/>
            <a:ext cx="2024083" cy="57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102758"/>
            <a:ext cx="1333500" cy="56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126648"/>
            <a:ext cx="2088232" cy="48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q"/>
        <a:defRPr sz="2800" b="1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q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q"/>
        <a:defRPr sz="22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q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q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E22493C-64D7-45E0-9B64-F5BE0420872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6/19/2019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67FF784-6C2A-48BE-B2B9-2310CD1853F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678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56137" y="4052633"/>
            <a:ext cx="10513168" cy="2616727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Pedoman</a:t>
            </a:r>
            <a:r>
              <a:rPr lang="en-US" sz="32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Penilaian</a:t>
            </a:r>
            <a:r>
              <a:rPr lang="en-US" sz="32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 </a:t>
            </a:r>
          </a:p>
          <a:p>
            <a:r>
              <a:rPr lang="en-US" sz="3200" b="1" dirty="0" err="1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Tugas</a:t>
            </a:r>
            <a:r>
              <a:rPr lang="en-US" sz="32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 Project</a:t>
            </a:r>
            <a:endParaRPr lang="en-US" sz="32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1 s/d 4</a:t>
            </a:r>
            <a:endParaRPr lang="en-US" sz="2800" b="1" dirty="0">
              <a:latin typeface="+mj-lt"/>
            </a:endParaRPr>
          </a:p>
        </p:txBody>
      </p:sp>
      <p:sp>
        <p:nvSpPr>
          <p:cNvPr id="2" name="AutoShape 2" descr="Hasil gambar untuk logo elnusa"/>
          <p:cNvSpPr>
            <a:spLocks noChangeAspect="1" noChangeArrowheads="1"/>
          </p:cNvSpPr>
          <p:nvPr/>
        </p:nvSpPr>
        <p:spPr bwMode="auto">
          <a:xfrm>
            <a:off x="155575" y="-563563"/>
            <a:ext cx="11811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asil gambar untuk logo elnusa"/>
          <p:cNvSpPr>
            <a:spLocks noChangeAspect="1" noChangeArrowheads="1"/>
          </p:cNvSpPr>
          <p:nvPr/>
        </p:nvSpPr>
        <p:spPr bwMode="auto">
          <a:xfrm>
            <a:off x="307975" y="-411163"/>
            <a:ext cx="11811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asil gambar untuk logo elnusa"/>
          <p:cNvSpPr>
            <a:spLocks noChangeAspect="1" noChangeArrowheads="1"/>
          </p:cNvSpPr>
          <p:nvPr/>
        </p:nvSpPr>
        <p:spPr bwMode="auto">
          <a:xfrm>
            <a:off x="460375" y="-258763"/>
            <a:ext cx="11811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asil gambar untuk logo elnu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5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asil gambar untuk logo elnu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87763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P Simplified" charset="0"/>
                <a:ea typeface="Arial" pitchFamily="34" charset="0"/>
                <a:cs typeface="Arial" pitchFamily="34" charset="0"/>
              </a:rPr>
              <a:t>	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P Simplified" charset="0"/>
                <a:ea typeface="Arial" pitchFamily="34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1424" y="836712"/>
            <a:ext cx="1101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Penjelasan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Rencana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Pembelajaran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12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7585" y="1436977"/>
            <a:ext cx="3877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+mj-lt"/>
              </a:rPr>
              <a:t>Tugas</a:t>
            </a:r>
            <a:r>
              <a:rPr lang="en-US" sz="2800" b="1" dirty="0">
                <a:latin typeface="+mj-lt"/>
              </a:rPr>
              <a:t> Project 1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	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1982" y="2132856"/>
            <a:ext cx="99065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latin typeface="+mj-lt"/>
              </a:rPr>
              <a:t>Hasil yang hendak dicapai dari peserta</a:t>
            </a:r>
            <a:r>
              <a:rPr lang="sv-SE" sz="2400" b="1" dirty="0" smtClean="0">
                <a:latin typeface="+mj-lt"/>
              </a:rPr>
              <a:t>:    Nilai	Range</a:t>
            </a:r>
            <a:endParaRPr lang="sv-SE" sz="2400" b="1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2400" dirty="0">
                <a:latin typeface="+mj-lt"/>
              </a:rPr>
              <a:t>Dapat membuat desain jaringan </a:t>
            </a:r>
            <a:r>
              <a:rPr lang="sv-SE" sz="2400" dirty="0" smtClean="0">
                <a:latin typeface="+mj-lt"/>
              </a:rPr>
              <a:t>komputer	</a:t>
            </a:r>
            <a:r>
              <a:rPr lang="sv-SE" sz="2400" dirty="0" smtClean="0">
                <a:solidFill>
                  <a:srgbClr val="FF0000"/>
                </a:solidFill>
                <a:latin typeface="+mj-lt"/>
              </a:rPr>
              <a:t>30	0 - 30</a:t>
            </a:r>
            <a:endParaRPr lang="sv-SE" sz="2400" dirty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2400" dirty="0">
                <a:latin typeface="+mj-lt"/>
              </a:rPr>
              <a:t>Dapat menjelaskan desainnya </a:t>
            </a:r>
            <a:r>
              <a:rPr lang="sv-SE" sz="2400" dirty="0" smtClean="0">
                <a:latin typeface="+mj-lt"/>
              </a:rPr>
              <a:t>			30	0 - 30</a:t>
            </a:r>
            <a:endParaRPr lang="sv-SE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2400" dirty="0">
                <a:latin typeface="+mj-lt"/>
              </a:rPr>
              <a:t>Dapat menuliskan alokasi IP address nya </a:t>
            </a:r>
            <a:r>
              <a:rPr lang="sv-SE" sz="2400" dirty="0">
                <a:latin typeface="+mj-lt"/>
              </a:rPr>
              <a:t> </a:t>
            </a:r>
            <a:r>
              <a:rPr lang="sv-SE" sz="2400" dirty="0" smtClean="0">
                <a:latin typeface="+mj-lt"/>
              </a:rPr>
              <a:t>   </a:t>
            </a:r>
            <a:r>
              <a:rPr lang="sv-SE" sz="2400" u="sng" dirty="0" smtClean="0">
                <a:latin typeface="+mj-lt"/>
              </a:rPr>
              <a:t> </a:t>
            </a:r>
            <a:r>
              <a:rPr lang="sv-SE" sz="2400" u="sng" dirty="0" smtClean="0">
                <a:solidFill>
                  <a:srgbClr val="00B050"/>
                </a:solidFill>
                <a:latin typeface="+mj-lt"/>
              </a:rPr>
              <a:t>40</a:t>
            </a:r>
            <a:r>
              <a:rPr lang="sv-SE" sz="2400" dirty="0" smtClean="0">
                <a:solidFill>
                  <a:srgbClr val="00B050"/>
                </a:solidFill>
                <a:latin typeface="+mj-lt"/>
              </a:rPr>
              <a:t>	0 - 40</a:t>
            </a:r>
          </a:p>
          <a:p>
            <a:r>
              <a:rPr lang="sv-SE" sz="2400" dirty="0">
                <a:latin typeface="+mj-lt"/>
              </a:rPr>
              <a:t>	</a:t>
            </a:r>
            <a:r>
              <a:rPr lang="sv-SE" sz="2400" dirty="0" smtClean="0">
                <a:latin typeface="+mj-lt"/>
              </a:rPr>
              <a:t>					Total:	       100	0 - 100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16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asil gambar untuk logo elnu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87763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P Simplified" charset="0"/>
                <a:ea typeface="Arial" pitchFamily="34" charset="0"/>
                <a:cs typeface="Arial" pitchFamily="34" charset="0"/>
              </a:rPr>
              <a:t>	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P Simplified" charset="0"/>
                <a:ea typeface="Arial" pitchFamily="34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1424" y="836712"/>
            <a:ext cx="1101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Penjelasan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Rencana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Pembelajaran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13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4636" y="1459468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+mj-lt"/>
              </a:rPr>
              <a:t>Tugas</a:t>
            </a:r>
            <a:r>
              <a:rPr lang="en-US" sz="2400" b="1" dirty="0">
                <a:latin typeface="+mj-lt"/>
              </a:rPr>
              <a:t> Project  2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520" y="2163192"/>
            <a:ext cx="10441160" cy="338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v-SE" sz="2400" b="1" dirty="0">
                <a:latin typeface="+mj-lt"/>
              </a:rPr>
              <a:t>Hasil yang hendak dicapai dari peserta</a:t>
            </a:r>
            <a:r>
              <a:rPr lang="sv-SE" sz="2400" b="1" dirty="0" smtClean="0">
                <a:latin typeface="+mj-lt"/>
              </a:rPr>
              <a:t>:	</a:t>
            </a:r>
            <a:r>
              <a:rPr lang="sv-SE" sz="2400" b="1" dirty="0"/>
              <a:t>Nilai	Range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b="1" dirty="0" err="1" smtClean="0">
                <a:latin typeface="+mj-lt"/>
              </a:rPr>
              <a:t>Memahami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hasil</a:t>
            </a:r>
            <a:r>
              <a:rPr lang="en-US" b="1" dirty="0">
                <a:latin typeface="+mj-lt"/>
              </a:rPr>
              <a:t> m</a:t>
            </a:r>
            <a:r>
              <a:rPr lang="id-ID" b="1" dirty="0">
                <a:latin typeface="+mj-lt"/>
              </a:rPr>
              <a:t>engumpulkan Kebutuhan </a:t>
            </a:r>
            <a:r>
              <a:rPr lang="en-US" b="1" dirty="0" smtClean="0">
                <a:latin typeface="+mj-lt"/>
              </a:rPr>
              <a:t>	10	0 - 10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</a:t>
            </a:r>
            <a:r>
              <a:rPr lang="id-ID" b="1" dirty="0" smtClean="0">
                <a:latin typeface="+mj-lt"/>
              </a:rPr>
              <a:t>Teknis </a:t>
            </a:r>
            <a:r>
              <a:rPr lang="id-ID" b="1" dirty="0">
                <a:latin typeface="+mj-lt"/>
              </a:rPr>
              <a:t>Pengguna yang </a:t>
            </a:r>
            <a:r>
              <a:rPr lang="en-US" b="1" dirty="0">
                <a:latin typeface="+mj-lt"/>
              </a:rPr>
              <a:t>   </a:t>
            </a:r>
            <a:r>
              <a:rPr lang="id-ID" b="1" dirty="0">
                <a:latin typeface="+mj-lt"/>
              </a:rPr>
              <a:t>Menggunakan </a:t>
            </a:r>
            <a:r>
              <a:rPr lang="id-ID" b="1" dirty="0" smtClean="0">
                <a:latin typeface="+mj-lt"/>
              </a:rPr>
              <a:t>Jaringan</a:t>
            </a:r>
            <a:r>
              <a:rPr lang="en-US" b="1" dirty="0" smtClean="0">
                <a:latin typeface="+mj-lt"/>
              </a:rPr>
              <a:t>	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en-US" b="1" dirty="0" err="1" smtClean="0">
                <a:latin typeface="+mj-lt"/>
              </a:rPr>
              <a:t>Memahami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hasil</a:t>
            </a:r>
            <a:r>
              <a:rPr lang="en-US" b="1" dirty="0">
                <a:latin typeface="+mj-lt"/>
              </a:rPr>
              <a:t> m</a:t>
            </a:r>
            <a:r>
              <a:rPr lang="id-ID" b="1" dirty="0">
                <a:latin typeface="+mj-lt"/>
              </a:rPr>
              <a:t>engumpulkan Data </a:t>
            </a:r>
            <a:r>
              <a:rPr lang="en-US" b="1" dirty="0" smtClean="0">
                <a:latin typeface="+mj-lt"/>
              </a:rPr>
              <a:t>		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10	0 - 10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+mj-lt"/>
              </a:rPr>
              <a:t>     </a:t>
            </a:r>
            <a:r>
              <a:rPr lang="id-ID" b="1" dirty="0" smtClean="0">
                <a:latin typeface="+mj-lt"/>
              </a:rPr>
              <a:t>Peralatan </a:t>
            </a:r>
            <a:r>
              <a:rPr lang="id-ID" b="1" dirty="0">
                <a:latin typeface="+mj-lt"/>
              </a:rPr>
              <a:t>Jaringan Dengan Teknologi yang Sesuai</a:t>
            </a:r>
            <a:endParaRPr lang="en-US" b="1" dirty="0">
              <a:latin typeface="+mj-lt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 </a:t>
            </a:r>
            <a:r>
              <a:rPr lang="id-ID" b="1" dirty="0">
                <a:latin typeface="+mj-lt"/>
              </a:rPr>
              <a:t>Merancang Topologi </a:t>
            </a:r>
            <a:r>
              <a:rPr lang="id-ID" b="1" dirty="0" smtClean="0">
                <a:latin typeface="+mj-lt"/>
              </a:rPr>
              <a:t>Jaringan</a:t>
            </a:r>
            <a:r>
              <a:rPr lang="en-US" b="1" dirty="0" smtClean="0">
                <a:latin typeface="+mj-lt"/>
              </a:rPr>
              <a:t>			20	0 - 20</a:t>
            </a:r>
            <a:endParaRPr lang="en-US" b="1" dirty="0">
              <a:latin typeface="+mj-lt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 </a:t>
            </a:r>
            <a:r>
              <a:rPr lang="id-ID" b="1" dirty="0">
                <a:latin typeface="+mj-lt"/>
              </a:rPr>
              <a:t>Merancang Pengalamatan Jaringa</a:t>
            </a:r>
            <a:r>
              <a:rPr lang="en-US" b="1" dirty="0" smtClean="0">
                <a:latin typeface="+mj-lt"/>
              </a:rPr>
              <a:t>n		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30	0 - 30</a:t>
            </a:r>
            <a:endParaRPr lang="en-US" b="1" dirty="0">
              <a:solidFill>
                <a:srgbClr val="FF0000"/>
              </a:solidFill>
              <a:latin typeface="+mj-lt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id-ID" b="1" dirty="0">
                <a:latin typeface="+mj-lt"/>
              </a:rPr>
              <a:t>Menentukan Spesifikasi Perangkat </a:t>
            </a:r>
            <a:r>
              <a:rPr lang="id-ID" b="1" dirty="0" smtClean="0">
                <a:latin typeface="+mj-lt"/>
              </a:rPr>
              <a:t>Jaringan</a:t>
            </a:r>
            <a:r>
              <a:rPr lang="en-US" b="1" dirty="0" smtClean="0">
                <a:latin typeface="+mj-lt"/>
              </a:rPr>
              <a:t>	20	0 - 20</a:t>
            </a:r>
            <a:endParaRPr lang="en-US" b="1" dirty="0">
              <a:latin typeface="+mj-lt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Menyiapkan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Kebutuhan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perangkat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jaringan</a:t>
            </a: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   </a:t>
            </a:r>
            <a:r>
              <a:rPr lang="en-US" b="1" u="sng" dirty="0" smtClean="0">
                <a:latin typeface="+mj-lt"/>
              </a:rPr>
              <a:t> </a:t>
            </a:r>
            <a:r>
              <a:rPr lang="en-US" b="1" u="sng" dirty="0" smtClean="0">
                <a:solidFill>
                  <a:srgbClr val="00B050"/>
                </a:solidFill>
                <a:latin typeface="+mj-lt"/>
              </a:rPr>
              <a:t>20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	0 - 20</a:t>
            </a:r>
          </a:p>
          <a:p>
            <a:pPr lvl="8" algn="just">
              <a:lnSpc>
                <a:spcPct val="115000"/>
              </a:lnSpc>
            </a:pPr>
            <a:r>
              <a:rPr lang="en-US" b="1" dirty="0">
                <a:latin typeface="+mj-lt"/>
              </a:rPr>
              <a:t>	</a:t>
            </a:r>
            <a:r>
              <a:rPr lang="en-US" b="1" dirty="0" smtClean="0">
                <a:latin typeface="+mj-lt"/>
              </a:rPr>
              <a:t>	Total	          100	0 - 100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16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asil gambar untuk logo elnu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87763" y="1110771"/>
            <a:ext cx="16337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" pitchFamily="34" charset="0"/>
                <a:cs typeface="Arial" pitchFamily="34" charset="0"/>
              </a:rPr>
              <a:t>	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Arial" pitchFamily="34" charset="0"/>
                <a:cs typeface="Arial" pitchFamily="34" charset="0"/>
              </a:rPr>
              <a:t>	</a:t>
            </a: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1424" y="836712"/>
            <a:ext cx="1101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Penjelasan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Rencana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Pembelajaran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14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5440" y="1459468"/>
            <a:ext cx="2887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+mj-lt"/>
              </a:rPr>
              <a:t>Tugas</a:t>
            </a:r>
            <a:r>
              <a:rPr lang="en-US" sz="2400" b="1" dirty="0">
                <a:latin typeface="+mj-lt"/>
              </a:rPr>
              <a:t> Project 3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440" y="2132856"/>
            <a:ext cx="10873208" cy="347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v-SE" sz="2400" b="1" dirty="0">
                <a:latin typeface="+mj-lt"/>
              </a:rPr>
              <a:t>Hasil yang hendak dicapai dari peserta</a:t>
            </a:r>
            <a:r>
              <a:rPr lang="sv-SE" sz="2400" b="1" dirty="0" smtClean="0">
                <a:latin typeface="+mj-lt"/>
              </a:rPr>
              <a:t>:	</a:t>
            </a:r>
            <a:r>
              <a:rPr lang="sv-SE" sz="2400" b="1" dirty="0"/>
              <a:t>Nilai	Range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Membuat</a:t>
            </a:r>
            <a:r>
              <a:rPr lang="en-US" sz="2400" dirty="0">
                <a:latin typeface="+mj-lt"/>
              </a:rPr>
              <a:t> Configuration IP </a:t>
            </a:r>
            <a:r>
              <a:rPr lang="en-US" sz="2400" dirty="0" smtClean="0">
                <a:latin typeface="+mj-lt"/>
              </a:rPr>
              <a:t>Route	20	0 - 20</a:t>
            </a:r>
            <a:endParaRPr lang="en-US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mendesain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topologi</a:t>
            </a:r>
            <a:r>
              <a:rPr lang="en-US" sz="2400" dirty="0" smtClean="0">
                <a:latin typeface="+mj-lt"/>
              </a:rPr>
              <a:t>				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20	0 - 20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>
                <a:latin typeface="+mj-lt"/>
              </a:rPr>
              <a:t>Dapat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merubah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nama</a:t>
            </a:r>
            <a:r>
              <a:rPr lang="en-GB" sz="2400" dirty="0">
                <a:latin typeface="+mj-lt"/>
              </a:rPr>
              <a:t> device </a:t>
            </a:r>
            <a:r>
              <a:rPr lang="en-GB" sz="2400" dirty="0" smtClean="0">
                <a:latin typeface="+mj-lt"/>
              </a:rPr>
              <a:t>Router		10	0 - 10</a:t>
            </a:r>
            <a:endParaRPr lang="en-US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membuat</a:t>
            </a:r>
            <a:r>
              <a:rPr lang="en-US" sz="2400" dirty="0">
                <a:latin typeface="+mj-lt"/>
              </a:rPr>
              <a:t> banner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Router		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10	0 - 10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 err="1">
                <a:latin typeface="+mj-lt"/>
              </a:rPr>
              <a:t>Dapat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membuat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hubungan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setiap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Router	20	0 - 20</a:t>
            </a:r>
          </a:p>
          <a:p>
            <a:pPr lvl="0"/>
            <a:r>
              <a:rPr lang="en-GB" sz="2400" dirty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   </a:t>
            </a:r>
            <a:r>
              <a:rPr lang="en-GB" sz="2400" dirty="0" err="1" smtClean="0">
                <a:latin typeface="+mj-lt"/>
              </a:rPr>
              <a:t>menggunakan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>
                <a:latin typeface="+mj-lt"/>
              </a:rPr>
              <a:t>IP Router.</a:t>
            </a:r>
            <a:endParaRPr lang="en-US" sz="2400" dirty="0">
              <a:latin typeface="+mj-lt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GB" sz="2400" dirty="0" err="1">
                <a:latin typeface="+mj-lt"/>
              </a:rPr>
              <a:t>Dapat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menguji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koneksi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setiap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client	       </a:t>
            </a:r>
            <a:r>
              <a:rPr lang="en-GB" sz="2400" u="sng" dirty="0" smtClean="0">
                <a:latin typeface="+mj-lt"/>
              </a:rPr>
              <a:t> </a:t>
            </a:r>
            <a:r>
              <a:rPr lang="en-GB" sz="2400" u="sng" dirty="0" smtClean="0">
                <a:solidFill>
                  <a:srgbClr val="FF0000"/>
                </a:solidFill>
                <a:latin typeface="+mj-lt"/>
              </a:rPr>
              <a:t>20</a:t>
            </a:r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	0 - 20</a:t>
            </a:r>
          </a:p>
          <a:p>
            <a:pPr lvl="8"/>
            <a:r>
              <a:rPr lang="en-GB" sz="2400" dirty="0">
                <a:latin typeface="+mj-lt"/>
              </a:rPr>
              <a:t>	</a:t>
            </a:r>
            <a:r>
              <a:rPr lang="en-GB" sz="2400" dirty="0" smtClean="0">
                <a:latin typeface="+mj-lt"/>
              </a:rPr>
              <a:t>	Total :      100	0 -100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16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asil gambar untuk logo elnu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687763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P Simplified" charset="0"/>
                <a:ea typeface="Arial" pitchFamily="34" charset="0"/>
                <a:cs typeface="Arial" pitchFamily="34" charset="0"/>
              </a:rPr>
              <a:t>	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P Simplified" charset="0"/>
                <a:ea typeface="Arial" pitchFamily="34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1424" y="836712"/>
            <a:ext cx="1101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Penjelasan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Rencana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Pembelajaran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15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914" y="1459468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+mj-lt"/>
              </a:rPr>
              <a:t>Tugas</a:t>
            </a:r>
            <a:r>
              <a:rPr lang="en-US" sz="2800" b="1" dirty="0">
                <a:latin typeface="+mj-lt"/>
              </a:rPr>
              <a:t> Project 4</a:t>
            </a:r>
            <a:endParaRPr lang="en-US" sz="2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290" y="1986219"/>
            <a:ext cx="10645270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v-SE" sz="2400" b="1" dirty="0">
                <a:latin typeface="+mj-lt"/>
              </a:rPr>
              <a:t>Hasil yang hendak dicapai dari peserta</a:t>
            </a:r>
            <a:r>
              <a:rPr lang="sv-SE" sz="2400" b="1" dirty="0" smtClean="0">
                <a:latin typeface="+mj-lt"/>
              </a:rPr>
              <a:t>:		</a:t>
            </a:r>
            <a:r>
              <a:rPr lang="sv-SE" sz="2400" b="1" dirty="0" smtClean="0"/>
              <a:t>Nilai</a:t>
            </a:r>
            <a:r>
              <a:rPr lang="sv-SE" sz="2400" b="1" dirty="0"/>
              <a:t>	Range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2400" dirty="0" smtClean="0">
                <a:latin typeface="+mj-lt"/>
              </a:rPr>
              <a:t>Dapat </a:t>
            </a:r>
            <a:r>
              <a:rPr lang="sv-SE" sz="2400" dirty="0">
                <a:latin typeface="+mj-lt"/>
              </a:rPr>
              <a:t>menghitung IP masing-masing </a:t>
            </a:r>
            <a:r>
              <a:rPr lang="sv-SE" sz="2400" dirty="0" smtClean="0">
                <a:latin typeface="+mj-lt"/>
              </a:rPr>
              <a:t>Divisi		20	0 - 20</a:t>
            </a:r>
            <a:endParaRPr lang="sv-SE" sz="2400" dirty="0">
              <a:latin typeface="+mj-lt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2400" dirty="0"/>
              <a:t>Dapat menghitung IP WAN/dari Router Ke </a:t>
            </a:r>
            <a:r>
              <a:rPr lang="sv-SE" sz="2400" dirty="0" smtClean="0"/>
              <a:t>Router		</a:t>
            </a:r>
            <a:r>
              <a:rPr lang="sv-SE" sz="2400" dirty="0" smtClean="0">
                <a:solidFill>
                  <a:srgbClr val="00B050"/>
                </a:solidFill>
              </a:rPr>
              <a:t>10	0  - 10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v-SE" sz="2400" dirty="0" smtClean="0"/>
              <a:t>     (</a:t>
            </a:r>
            <a:r>
              <a:rPr lang="sv-SE" sz="2400" dirty="0"/>
              <a:t>2 HOST)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sv-SE" sz="2400" dirty="0"/>
              <a:t>Dapat mendesain jaringan dengan Cisco </a:t>
            </a:r>
            <a:r>
              <a:rPr lang="sv-SE" sz="2400" dirty="0" smtClean="0"/>
              <a:t>Packet		</a:t>
            </a:r>
            <a:r>
              <a:rPr lang="sv-SE" sz="2400" dirty="0" smtClean="0">
                <a:solidFill>
                  <a:srgbClr val="FF0000"/>
                </a:solidFill>
              </a:rPr>
              <a:t>30	0  - 30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v-SE" sz="2400" dirty="0" smtClean="0"/>
              <a:t>     Tracer</a:t>
            </a:r>
            <a:endParaRPr lang="sv-SE" sz="2400" dirty="0"/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</a:pPr>
            <a:r>
              <a:rPr lang="sv-SE" sz="2400" dirty="0"/>
              <a:t>Dapat mengkonfigurasi OSPF dengan CLI </a:t>
            </a:r>
            <a:r>
              <a:rPr lang="sv-SE" sz="2400" dirty="0" smtClean="0"/>
              <a:t>masing-	</a:t>
            </a:r>
            <a:r>
              <a:rPr lang="sv-SE" sz="2400" b="1" dirty="0" smtClean="0">
                <a:solidFill>
                  <a:srgbClr val="00B050"/>
                </a:solidFill>
              </a:rPr>
              <a:t>20	0  - 20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v-SE" sz="2400" dirty="0" smtClean="0"/>
              <a:t>      masing </a:t>
            </a:r>
            <a:r>
              <a:rPr lang="sv-SE" sz="2400" dirty="0"/>
              <a:t>Router Divisi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sv-SE" sz="2400" dirty="0"/>
              <a:t>Dapat mensetting IP pada setiap </a:t>
            </a:r>
            <a:r>
              <a:rPr lang="sv-SE" sz="2400" dirty="0" smtClean="0"/>
              <a:t>komputer		        </a:t>
            </a:r>
            <a:r>
              <a:rPr lang="sv-SE" sz="2400" u="sng" dirty="0" smtClean="0"/>
              <a:t>   </a:t>
            </a:r>
            <a:r>
              <a:rPr lang="sv-SE" sz="2400" u="sng" dirty="0" smtClean="0">
                <a:solidFill>
                  <a:srgbClr val="FF0000"/>
                </a:solidFill>
              </a:rPr>
              <a:t>20</a:t>
            </a:r>
            <a:r>
              <a:rPr lang="sv-SE" sz="2400" dirty="0" smtClean="0">
                <a:solidFill>
                  <a:srgbClr val="FF0000"/>
                </a:solidFill>
              </a:rPr>
              <a:t>	0  - 20</a:t>
            </a:r>
          </a:p>
          <a:p>
            <a:pPr lvl="8" algn="just">
              <a:lnSpc>
                <a:spcPct val="115000"/>
              </a:lnSpc>
            </a:pPr>
            <a:r>
              <a:rPr lang="sv-SE" sz="2400" dirty="0">
                <a:latin typeface="+mj-lt"/>
              </a:rPr>
              <a:t>	</a:t>
            </a:r>
            <a:r>
              <a:rPr lang="sv-SE" sz="2400" dirty="0" smtClean="0">
                <a:latin typeface="+mj-lt"/>
              </a:rPr>
              <a:t>		Total :      100	0 - 100</a:t>
            </a:r>
            <a:endParaRPr lang="sv-SE" sz="2400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03952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7408" y="1225689"/>
            <a:ext cx="105851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+mn-lt"/>
              </a:rPr>
              <a:t>Disusun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diedit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oleh</a:t>
            </a:r>
            <a:r>
              <a:rPr lang="en-US" b="1" dirty="0" smtClean="0">
                <a:latin typeface="+mn-lt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+mn-lt"/>
              </a:rPr>
              <a:t>Ir.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Siswanto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, M.M,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M.Kom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Universitas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Budi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Luhur</a:t>
            </a:r>
            <a:r>
              <a:rPr lang="en-US" b="1" smtClean="0">
                <a:solidFill>
                  <a:srgbClr val="000000"/>
                </a:solidFill>
                <a:latin typeface="+mn-lt"/>
              </a:rPr>
              <a:t> Jakarta /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IAII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Hariyono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Kasiman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, S.T ( PT.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Elnusa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Tbk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. Jakarta /IAII )</a:t>
            </a:r>
          </a:p>
          <a:p>
            <a:r>
              <a:rPr lang="en-US" b="1" dirty="0" err="1" smtClean="0">
                <a:latin typeface="+mn-lt"/>
              </a:rPr>
              <a:t>Kontributor</a:t>
            </a:r>
            <a:r>
              <a:rPr lang="en-US" b="1" dirty="0" smtClean="0">
                <a:latin typeface="+mn-lt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+mn-lt"/>
              </a:rPr>
              <a:t>Ferry 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Fachrizal.ST.,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M.Kom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Politeknik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Negeri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Medan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0000"/>
                </a:solidFill>
                <a:latin typeface="+mn-lt"/>
              </a:rPr>
              <a:t>Alde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Alanda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S.Kom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, MT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Politeknik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Negeri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Padang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>
                <a:solidFill>
                  <a:srgbClr val="000000"/>
                </a:solidFill>
                <a:latin typeface="+mn-lt"/>
              </a:rPr>
              <a:t>Wendhi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Yuniarto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Politeknik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Negeri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Pontianak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>
                <a:solidFill>
                  <a:srgbClr val="000000"/>
                </a:solidFill>
                <a:latin typeface="+mn-lt"/>
              </a:rPr>
              <a:t>Nikson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Fallo,ST.,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M.Eng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Politeknik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Negeri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Kupang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>
                <a:solidFill>
                  <a:srgbClr val="000000"/>
                </a:solidFill>
                <a:latin typeface="+mn-lt"/>
              </a:rPr>
              <a:t>Irmawati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, S.T., M.T.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Politeknik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Negeri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Ujung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Pandang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>
                <a:solidFill>
                  <a:srgbClr val="000000"/>
                </a:solidFill>
                <a:latin typeface="+mn-lt"/>
              </a:rPr>
              <a:t>Fachroni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Abi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Murad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S.Kom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.,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M.Kom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Politeknik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Negeri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Jakarta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>
                <a:solidFill>
                  <a:srgbClr val="000000"/>
                </a:solidFill>
                <a:latin typeface="+mn-lt"/>
              </a:rPr>
              <a:t>Indarto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, S.T., M.Cs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Politeknik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Negeri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Sriwijaya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>
                <a:solidFill>
                  <a:srgbClr val="000000"/>
                </a:solidFill>
                <a:latin typeface="+mn-lt"/>
              </a:rPr>
              <a:t>Setiadi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Rachmat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(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Politeknik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+mn-lt"/>
              </a:rPr>
              <a:t>Negeri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 Bandung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da-DK" b="1" dirty="0">
                <a:solidFill>
                  <a:srgbClr val="000000"/>
                </a:solidFill>
                <a:latin typeface="+mn-lt"/>
              </a:rPr>
              <a:t>I Nyoman Gede Arya Astawa, ST., M.Kom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( Politeknik </a:t>
            </a:r>
            <a:r>
              <a:rPr lang="da-DK" b="1" dirty="0">
                <a:solidFill>
                  <a:srgbClr val="000000"/>
                </a:solidFill>
                <a:latin typeface="+mn-lt"/>
              </a:rPr>
              <a:t>Negeri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Bali )</a:t>
            </a:r>
          </a:p>
          <a:p>
            <a:pPr marL="342900" indent="-342900">
              <a:buFont typeface="+mj-lt"/>
              <a:buAutoNum type="arabicPeriod"/>
            </a:pPr>
            <a:r>
              <a:rPr lang="da-DK" b="1" dirty="0" smtClean="0">
                <a:solidFill>
                  <a:srgbClr val="000000"/>
                </a:solidFill>
                <a:latin typeface="+mn-lt"/>
              </a:rPr>
              <a:t> Ari </a:t>
            </a:r>
            <a:r>
              <a:rPr lang="da-DK" b="1" dirty="0">
                <a:solidFill>
                  <a:srgbClr val="000000"/>
                </a:solidFill>
                <a:latin typeface="+mn-lt"/>
              </a:rPr>
              <a:t>Sriyanto Nugroho, ST., MT. MSc.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( Politeknik </a:t>
            </a:r>
            <a:r>
              <a:rPr lang="da-DK" b="1" dirty="0">
                <a:solidFill>
                  <a:srgbClr val="000000"/>
                </a:solidFill>
                <a:latin typeface="+mn-lt"/>
              </a:rPr>
              <a:t>Negeri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Semarang )</a:t>
            </a:r>
          </a:p>
          <a:p>
            <a:pPr marL="342900" indent="-342900">
              <a:buFont typeface="+mj-lt"/>
              <a:buAutoNum type="arabicPeriod"/>
            </a:pPr>
            <a:r>
              <a:rPr lang="da-DK" b="1" dirty="0">
                <a:solidFill>
                  <a:srgbClr val="000000"/>
                </a:solidFill>
                <a:latin typeface="+mn-lt"/>
              </a:rPr>
              <a:t> Idris Winarno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( Politeknik </a:t>
            </a:r>
            <a:r>
              <a:rPr lang="da-DK" b="1" dirty="0">
                <a:solidFill>
                  <a:srgbClr val="000000"/>
                </a:solidFill>
                <a:latin typeface="+mn-lt"/>
              </a:rPr>
              <a:t>Elektronik Negeri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Surabaya )</a:t>
            </a:r>
          </a:p>
          <a:p>
            <a:pPr marL="342900" indent="-342900">
              <a:buFont typeface="+mj-lt"/>
              <a:buAutoNum type="arabicPeriod"/>
            </a:pPr>
            <a:r>
              <a:rPr lang="da-DK" b="1" dirty="0">
                <a:solidFill>
                  <a:srgbClr val="000000"/>
                </a:solidFill>
                <a:latin typeface="+mn-lt"/>
              </a:rPr>
              <a:t> Arief Prasetyo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( Politeknik </a:t>
            </a:r>
            <a:r>
              <a:rPr lang="da-DK" b="1" dirty="0">
                <a:solidFill>
                  <a:srgbClr val="000000"/>
                </a:solidFill>
                <a:latin typeface="+mn-lt"/>
              </a:rPr>
              <a:t>Negeri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Malang )</a:t>
            </a:r>
          </a:p>
          <a:p>
            <a:pPr marL="342900" indent="-342900">
              <a:buFont typeface="+mj-lt"/>
              <a:buAutoNum type="arabicPeriod"/>
            </a:pPr>
            <a:r>
              <a:rPr lang="da-DK" b="1" dirty="0">
                <a:solidFill>
                  <a:srgbClr val="000000"/>
                </a:solidFill>
                <a:latin typeface="+mn-lt"/>
              </a:rPr>
              <a:t> Bekti Maryuni Susanto, S.Pd.T, M.Kom (Politeknik Negeri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Jember )</a:t>
            </a:r>
          </a:p>
          <a:p>
            <a:pPr marL="342900" indent="-342900">
              <a:buFont typeface="+mj-lt"/>
              <a:buAutoNum type="arabicPeriod"/>
            </a:pPr>
            <a:r>
              <a:rPr lang="da-DK" b="1" dirty="0">
                <a:solidFill>
                  <a:srgbClr val="000000"/>
                </a:solidFill>
                <a:latin typeface="+mn-lt"/>
              </a:rPr>
              <a:t> Moh. Dimyati Ayatullah,S.T.,S.Kom (Politeknik Negeri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Banyuwangi )</a:t>
            </a:r>
          </a:p>
          <a:p>
            <a:pPr marL="342900" indent="-342900">
              <a:buFont typeface="+mj-lt"/>
              <a:buAutoNum type="arabicPeriod"/>
            </a:pPr>
            <a:r>
              <a:rPr lang="da-DK" b="1" dirty="0">
                <a:solidFill>
                  <a:srgbClr val="000000"/>
                </a:solidFill>
                <a:latin typeface="+mn-lt"/>
              </a:rPr>
              <a:t> Mulyanto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( Politeknik </a:t>
            </a:r>
            <a:r>
              <a:rPr lang="da-DK" b="1" dirty="0">
                <a:solidFill>
                  <a:srgbClr val="000000"/>
                </a:solidFill>
                <a:latin typeface="+mn-lt"/>
              </a:rPr>
              <a:t>Negeri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Samarinda )</a:t>
            </a:r>
          </a:p>
          <a:p>
            <a:pPr marL="342900" indent="-342900">
              <a:buFont typeface="+mj-lt"/>
              <a:buAutoNum type="arabicPeriod"/>
            </a:pPr>
            <a:r>
              <a:rPr lang="da-DK" b="1" dirty="0">
                <a:solidFill>
                  <a:srgbClr val="000000"/>
                </a:solidFill>
                <a:latin typeface="+mn-lt"/>
              </a:rPr>
              <a:t>Anristus Polii, SST.,MT (Politeknik Negeri </a:t>
            </a:r>
            <a:r>
              <a:rPr lang="da-DK" b="1" dirty="0" smtClean="0">
                <a:solidFill>
                  <a:srgbClr val="000000"/>
                </a:solidFill>
                <a:latin typeface="+mn-lt"/>
              </a:rPr>
              <a:t>Manado )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408" y="76402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+mj-lt"/>
              </a:rPr>
              <a:t>TIM PENYUSUN</a:t>
            </a:r>
            <a:endParaRPr lang="en-US" sz="2400" b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307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asil gambar untuk logo elnu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1424" y="836712"/>
            <a:ext cx="1101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>
                <a:solidFill>
                  <a:schemeClr val="bg1"/>
                </a:solidFill>
                <a:latin typeface="+mj-lt"/>
              </a:rPr>
              <a:t>Spesifikasi Perangkat Jaringan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				</a:t>
            </a:r>
            <a:r>
              <a:rPr lang="en-US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Pelatihan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idx="1"/>
          </p:nvPr>
        </p:nvSpPr>
        <p:spPr>
          <a:xfrm>
            <a:off x="551384" y="5046857"/>
            <a:ext cx="10363200" cy="953650"/>
          </a:xfrm>
        </p:spPr>
        <p:txBody>
          <a:bodyPr/>
          <a:lstStyle/>
          <a:p>
            <a:pPr algn="ctr"/>
            <a:r>
              <a:rPr lang="en-US" sz="6000" dirty="0" err="1"/>
              <a:t>Terima</a:t>
            </a:r>
            <a:r>
              <a:rPr lang="en-US" sz="6000" dirty="0"/>
              <a:t> </a:t>
            </a:r>
            <a:r>
              <a:rPr lang="en-US" sz="6000" dirty="0" err="1"/>
              <a:t>Kasih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415289875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apr7">
  <a:themeElements>
    <a:clrScheme name="Office Theme 1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FF9900"/>
      </a:accent2>
      <a:accent3>
        <a:srgbClr val="FFFFFF"/>
      </a:accent3>
      <a:accent4>
        <a:srgbClr val="122B6A"/>
      </a:accent4>
      <a:accent5>
        <a:srgbClr val="BDD8F1"/>
      </a:accent5>
      <a:accent6>
        <a:srgbClr val="E78A00"/>
      </a:accent6>
      <a:hlink>
        <a:srgbClr val="9999FF"/>
      </a:hlink>
      <a:folHlink>
        <a:srgbClr val="96969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FF9900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powerpoint-template-apr7</Template>
  <TotalTime>20178898</TotalTime>
  <Words>271</Words>
  <Application>Microsoft Office PowerPoint</Application>
  <PresentationFormat>Custom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powerpoint-template-apr7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Siswanto</cp:lastModifiedBy>
  <cp:revision>627</cp:revision>
  <dcterms:created xsi:type="dcterms:W3CDTF">2011-05-21T14:11:58Z</dcterms:created>
  <dcterms:modified xsi:type="dcterms:W3CDTF">2019-06-19T02:22:04Z</dcterms:modified>
</cp:coreProperties>
</file>