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  <p:sldMasterId id="2147483727" r:id="rId2"/>
  </p:sldMasterIdLst>
  <p:notesMasterIdLst>
    <p:notesMasterId r:id="rId27"/>
  </p:notesMasterIdLst>
  <p:handoutMasterIdLst>
    <p:handoutMasterId r:id="rId28"/>
  </p:handoutMasterIdLst>
  <p:sldIdLst>
    <p:sldId id="324" r:id="rId3"/>
    <p:sldId id="442" r:id="rId4"/>
    <p:sldId id="410" r:id="rId5"/>
    <p:sldId id="415" r:id="rId6"/>
    <p:sldId id="426" r:id="rId7"/>
    <p:sldId id="423" r:id="rId8"/>
    <p:sldId id="424" r:id="rId9"/>
    <p:sldId id="425" r:id="rId10"/>
    <p:sldId id="421" r:id="rId11"/>
    <p:sldId id="433" r:id="rId12"/>
    <p:sldId id="435" r:id="rId13"/>
    <p:sldId id="427" r:id="rId14"/>
    <p:sldId id="420" r:id="rId15"/>
    <p:sldId id="431" r:id="rId16"/>
    <p:sldId id="428" r:id="rId17"/>
    <p:sldId id="430" r:id="rId18"/>
    <p:sldId id="436" r:id="rId19"/>
    <p:sldId id="434" r:id="rId20"/>
    <p:sldId id="437" r:id="rId21"/>
    <p:sldId id="440" r:id="rId22"/>
    <p:sldId id="412" r:id="rId23"/>
    <p:sldId id="441" r:id="rId24"/>
    <p:sldId id="414" r:id="rId25"/>
    <p:sldId id="413" r:id="rId26"/>
  </p:sldIdLst>
  <p:sldSz cx="12192000" cy="6858000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E7420"/>
    <a:srgbClr val="692AA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1562" autoAdjust="0"/>
  </p:normalViewPr>
  <p:slideViewPr>
    <p:cSldViewPr>
      <p:cViewPr>
        <p:scale>
          <a:sx n="70" d="100"/>
          <a:sy n="70" d="100"/>
        </p:scale>
        <p:origin x="-678" y="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79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25A1F-1CDC-4074-893A-5899111F5ABD}" type="datetimeFigureOut">
              <a:rPr lang="id-ID" smtClean="0"/>
              <a:t>17/07/2019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E874E-D680-4190-B4F6-A9A7BE5D0CA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16150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DCB56-DE58-4F64-B9CF-BA8F1134BDC6}" type="datetimeFigureOut">
              <a:rPr lang="id-ID" smtClean="0"/>
              <a:pPr/>
              <a:t>17/07/2019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351D7-7B69-40B9-8EEA-B4FEF26EED3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4264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351D7-7B69-40B9-8EEA-B4FEF26EED31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8775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3048000" y="3124200"/>
            <a:ext cx="91440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JUNIOR NETWORK ADMINISTRATOR</a:t>
            </a:r>
            <a:endParaRPr lang="id-ID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39" name="Rectangle 67"/>
          <p:cNvSpPr>
            <a:spLocks noChangeArrowheads="1"/>
          </p:cNvSpPr>
          <p:nvPr/>
        </p:nvSpPr>
        <p:spPr bwMode="gray">
          <a:xfrm>
            <a:off x="0" y="3124200"/>
            <a:ext cx="12192000" cy="152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pic>
        <p:nvPicPr>
          <p:cNvPr id="3142" name="Picture 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11733" y="1"/>
            <a:ext cx="2980267" cy="3127375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7600" y="5257800"/>
            <a:ext cx="103632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2" name="AutoShape 768" descr="Hasil gambar untuk logo kominfo"/>
          <p:cNvSpPr>
            <a:spLocks noChangeAspect="1" noChangeArrowheads="1"/>
          </p:cNvSpPr>
          <p:nvPr userDrawn="1"/>
        </p:nvSpPr>
        <p:spPr bwMode="auto">
          <a:xfrm>
            <a:off x="155575" y="-1608138"/>
            <a:ext cx="37147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770" descr="Hasil gambar untuk logo kominfo"/>
          <p:cNvSpPr>
            <a:spLocks noChangeAspect="1" noChangeArrowheads="1"/>
          </p:cNvSpPr>
          <p:nvPr userDrawn="1"/>
        </p:nvSpPr>
        <p:spPr bwMode="auto">
          <a:xfrm>
            <a:off x="307975" y="-1455738"/>
            <a:ext cx="37147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772" descr="Hasil gambar untuk logo kominfo"/>
          <p:cNvSpPr>
            <a:spLocks noChangeAspect="1" noChangeArrowheads="1"/>
          </p:cNvSpPr>
          <p:nvPr userDrawn="1"/>
        </p:nvSpPr>
        <p:spPr bwMode="auto">
          <a:xfrm>
            <a:off x="460375" y="-1303338"/>
            <a:ext cx="37147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774" descr="Hasil gambar untuk logo kominfo"/>
          <p:cNvSpPr>
            <a:spLocks noChangeAspect="1" noChangeArrowheads="1"/>
          </p:cNvSpPr>
          <p:nvPr userDrawn="1"/>
        </p:nvSpPr>
        <p:spPr bwMode="auto">
          <a:xfrm>
            <a:off x="612775" y="-1150938"/>
            <a:ext cx="37147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76" descr="Hasil gambar untuk logo kominfo"/>
          <p:cNvSpPr>
            <a:spLocks noChangeAspect="1" noChangeArrowheads="1"/>
          </p:cNvSpPr>
          <p:nvPr userDrawn="1"/>
        </p:nvSpPr>
        <p:spPr bwMode="auto">
          <a:xfrm>
            <a:off x="155575" y="-579438"/>
            <a:ext cx="134302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778" descr="Hasil gambar untuk logo kominfo"/>
          <p:cNvSpPr>
            <a:spLocks noChangeAspect="1" noChangeArrowheads="1"/>
          </p:cNvSpPr>
          <p:nvPr userDrawn="1"/>
        </p:nvSpPr>
        <p:spPr bwMode="auto">
          <a:xfrm>
            <a:off x="307975" y="-427038"/>
            <a:ext cx="134302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54" name="Picture 782" descr="Hasil gambar untuk logo kominf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37" y="242603"/>
            <a:ext cx="3240360" cy="12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7" y="1782763"/>
            <a:ext cx="1513793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1735564"/>
            <a:ext cx="1333500" cy="56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31838"/>
            <a:ext cx="2794000" cy="5592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31838"/>
            <a:ext cx="8178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31838"/>
            <a:ext cx="108712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371600"/>
            <a:ext cx="10972800" cy="49530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377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488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44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37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83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40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04312" y="228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20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423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89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157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t="29398" r="17922" b="13718"/>
          <a:stretch/>
        </p:blipFill>
        <p:spPr>
          <a:xfrm>
            <a:off x="4402801" y="2125896"/>
            <a:ext cx="3536515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t="29398" r="17922" b="13718"/>
          <a:stretch/>
        </p:blipFill>
        <p:spPr>
          <a:xfrm>
            <a:off x="8194640" y="2125896"/>
            <a:ext cx="3536515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t="29398" r="17922" b="13718"/>
          <a:stretch/>
        </p:blipFill>
        <p:spPr>
          <a:xfrm>
            <a:off x="629089" y="2125896"/>
            <a:ext cx="3536515" cy="21336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143000" y="2359696"/>
            <a:ext cx="2454442" cy="15557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920524" y="2359696"/>
            <a:ext cx="2454833" cy="15557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8698833" y="2359696"/>
            <a:ext cx="2457780" cy="15557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402109" y="4552091"/>
            <a:ext cx="3623619" cy="1504950"/>
          </a:xfrm>
        </p:spPr>
        <p:txBody>
          <a:bodyPr/>
          <a:lstStyle>
            <a:lvl1pPr marL="0" indent="0" algn="ctr">
              <a:buNone/>
              <a:defRPr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4334904" y="4552091"/>
            <a:ext cx="3623619" cy="1504950"/>
          </a:xfrm>
        </p:spPr>
        <p:txBody>
          <a:bodyPr/>
          <a:lstStyle>
            <a:lvl1pPr marL="0" indent="0" algn="ctr">
              <a:buNone/>
              <a:defRPr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8267699" y="4552091"/>
            <a:ext cx="3623619" cy="1504950"/>
          </a:xfrm>
        </p:spPr>
        <p:txBody>
          <a:bodyPr/>
          <a:lstStyle>
            <a:lvl1pPr marL="0" indent="0" algn="ctr">
              <a:buNone/>
              <a:defRPr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402109" y="911804"/>
            <a:ext cx="11489209" cy="952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54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9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5019" y="710112"/>
            <a:ext cx="7394446" cy="5227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dirty="0">
                <a:solidFill>
                  <a:srgbClr val="323E4A"/>
                </a:solidFill>
                <a:latin typeface="Bebas Neue" charset="0"/>
                <a:ea typeface="ＭＳ Ｐゴシック" charset="0"/>
                <a:cs typeface="Bebas Neue" charset="0"/>
              </a:defRPr>
            </a:lvl1pPr>
          </a:lstStyle>
          <a:p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01859" y="1272452"/>
            <a:ext cx="7423509" cy="2285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371600" indent="0" algn="l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  <a:lvl6pPr marL="1714500" indent="0">
              <a:buNone/>
              <a:defRPr/>
            </a:lvl6pPr>
            <a:lvl7pPr marL="2057400" indent="0">
              <a:buNone/>
              <a:defRPr/>
            </a:lvl7pPr>
            <a:lvl8pPr marL="2400300" indent="0">
              <a:buNone/>
              <a:defRPr/>
            </a:lvl8pPr>
            <a:lvl9pPr marL="2743200" indent="0">
              <a:buNone/>
              <a:defRPr/>
            </a:lvl9pPr>
          </a:lstStyle>
          <a:p>
            <a:pPr marL="0" lvl="0" indent="0" algn="l" defTabSz="685800" rtl="0" eaLnBrk="1" latinLnBrk="0" hangingPunct="1">
              <a:lnSpc>
                <a:spcPct val="7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edit Master text styles level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5019" y="397559"/>
            <a:ext cx="7394446" cy="2490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>
                <a:solidFill>
                  <a:srgbClr val="EC1F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371600" indent="0" algn="l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  <a:lvl6pPr marL="1714500" indent="0">
              <a:buNone/>
              <a:defRPr/>
            </a:lvl6pPr>
            <a:lvl7pPr marL="2057400" indent="0">
              <a:buNone/>
              <a:defRPr/>
            </a:lvl7pPr>
            <a:lvl8pPr marL="2400300" indent="0">
              <a:buNone/>
              <a:defRPr/>
            </a:lvl8pPr>
            <a:lvl9pPr marL="2743200" indent="0">
              <a:buNone/>
              <a:defRPr/>
            </a:lvl9pPr>
          </a:lstStyle>
          <a:p>
            <a:pPr marL="0" lvl="0" indent="0" algn="l" defTabSz="685800" rtl="0" eaLnBrk="1" latinLnBrk="0" hangingPunct="1">
              <a:lnSpc>
                <a:spcPct val="7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edit Master text styles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18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04312" y="228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38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38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04312" y="228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904312" y="228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04312" y="228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04312" y="228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04312" y="228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2" name="Group 68"/>
          <p:cNvGrpSpPr>
            <a:grpSpLocks/>
          </p:cNvGrpSpPr>
          <p:nvPr/>
        </p:nvGrpSpPr>
        <p:grpSpPr bwMode="auto">
          <a:xfrm>
            <a:off x="0" y="685800"/>
            <a:ext cx="12192000" cy="609600"/>
            <a:chOff x="0" y="432"/>
            <a:chExt cx="5760" cy="384"/>
          </a:xfrm>
        </p:grpSpPr>
        <p:sp>
          <p:nvSpPr>
            <p:cNvPr id="1093" name="Rectangle 69"/>
            <p:cNvSpPr>
              <a:spLocks noChangeArrowheads="1"/>
            </p:cNvSpPr>
            <p:nvPr userDrawn="1"/>
          </p:nvSpPr>
          <p:spPr bwMode="gray">
            <a:xfrm>
              <a:off x="0" y="432"/>
              <a:ext cx="5760" cy="9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94" name="Rectangle 70"/>
            <p:cNvSpPr>
              <a:spLocks noChangeArrowheads="1"/>
            </p:cNvSpPr>
            <p:nvPr userDrawn="1"/>
          </p:nvSpPr>
          <p:spPr bwMode="gray">
            <a:xfrm>
              <a:off x="362" y="432"/>
              <a:ext cx="5398" cy="38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731838"/>
            <a:ext cx="10871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447" name="Picture 423" descr="Hasil gambar untuk logo kominf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32813"/>
            <a:ext cx="2024083" cy="5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89543"/>
            <a:ext cx="1333500" cy="56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2" y="129322"/>
            <a:ext cx="2088232" cy="48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04312" y="228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q"/>
        <a:defRPr sz="2800" b="1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q"/>
        <a:defRPr sz="24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q"/>
        <a:defRPr sz="22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q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q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678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21" y="4263655"/>
            <a:ext cx="10513168" cy="2616727"/>
          </a:xfrm>
        </p:spPr>
        <p:txBody>
          <a:bodyPr/>
          <a:lstStyle/>
          <a:p>
            <a:r>
              <a:rPr lang="en-US" sz="3200" dirty="0" err="1" smtClean="0"/>
              <a:t>Pertemuan</a:t>
            </a:r>
            <a:r>
              <a:rPr lang="en-US" sz="3200" dirty="0" smtClean="0"/>
              <a:t> 10 </a:t>
            </a:r>
            <a:r>
              <a:rPr lang="en-US" sz="3200" dirty="0" err="1" smtClean="0"/>
              <a:t>dan</a:t>
            </a:r>
            <a:r>
              <a:rPr lang="en-US" sz="3200" dirty="0" smtClean="0"/>
              <a:t> 11</a:t>
            </a:r>
            <a:endParaRPr lang="en-US" sz="3200" b="1" dirty="0" smtClean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r>
              <a:rPr lang="id-ID" sz="3600" dirty="0"/>
              <a:t> </a:t>
            </a:r>
            <a:r>
              <a:rPr lang="en-US" sz="3200" b="1" dirty="0" err="1"/>
              <a:t>Mengkonfigurasi</a:t>
            </a:r>
            <a:r>
              <a:rPr lang="en-US" sz="3200" b="1" dirty="0"/>
              <a:t> Routing </a:t>
            </a:r>
            <a:r>
              <a:rPr lang="en-US" sz="3200" b="1" dirty="0" err="1"/>
              <a:t>Pada</a:t>
            </a:r>
            <a:r>
              <a:rPr lang="en-US" sz="3200" b="1" dirty="0"/>
              <a:t> </a:t>
            </a:r>
            <a:r>
              <a:rPr lang="en-US" sz="3200" b="1" dirty="0" err="1"/>
              <a:t>Perangkat</a:t>
            </a:r>
            <a:r>
              <a:rPr lang="en-US" sz="3200" b="1" dirty="0"/>
              <a:t> </a:t>
            </a:r>
            <a:r>
              <a:rPr lang="en-US" sz="3200" b="1" dirty="0" err="1"/>
              <a:t>Jaringan</a:t>
            </a:r>
            <a:r>
              <a:rPr lang="en-US" sz="3200" b="1" dirty="0"/>
              <a:t> </a:t>
            </a:r>
            <a:r>
              <a:rPr lang="en-US" sz="3200" b="1" dirty="0" err="1"/>
              <a:t>Antar</a:t>
            </a:r>
            <a:r>
              <a:rPr lang="en-US" sz="3200" b="1" dirty="0"/>
              <a:t> Autonomous </a:t>
            </a:r>
            <a:r>
              <a:rPr lang="en-US" sz="3200" b="1" dirty="0" smtClean="0"/>
              <a:t>System</a:t>
            </a:r>
          </a:p>
        </p:txBody>
      </p:sp>
      <p:sp>
        <p:nvSpPr>
          <p:cNvPr id="2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563563"/>
            <a:ext cx="11811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asil gambar untuk logo elnusa"/>
          <p:cNvSpPr>
            <a:spLocks noChangeAspect="1" noChangeArrowheads="1"/>
          </p:cNvSpPr>
          <p:nvPr/>
        </p:nvSpPr>
        <p:spPr bwMode="auto">
          <a:xfrm>
            <a:off x="307975" y="-411163"/>
            <a:ext cx="11811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asil gambar untuk logo elnusa"/>
          <p:cNvSpPr>
            <a:spLocks noChangeAspect="1" noChangeArrowheads="1"/>
          </p:cNvSpPr>
          <p:nvPr/>
        </p:nvSpPr>
        <p:spPr bwMode="auto">
          <a:xfrm>
            <a:off x="460375" y="-258763"/>
            <a:ext cx="11811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5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1424" y="814333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schemeClr val="bg1"/>
                </a:solidFill>
              </a:rPr>
              <a:t>I. K</a:t>
            </a:r>
            <a:r>
              <a:rPr lang="id-ID" sz="2400" dirty="0" smtClean="0">
                <a:solidFill>
                  <a:schemeClr val="bg1"/>
                </a:solidFill>
              </a:rPr>
              <a:t>onfigurasi </a:t>
            </a:r>
            <a:r>
              <a:rPr lang="id-ID" sz="2400" i="1" dirty="0">
                <a:solidFill>
                  <a:schemeClr val="bg1"/>
                </a:solidFill>
              </a:rPr>
              <a:t>router </a:t>
            </a:r>
            <a:r>
              <a:rPr lang="id-ID" sz="2400" dirty="0">
                <a:solidFill>
                  <a:schemeClr val="bg1"/>
                </a:solidFill>
              </a:rPr>
              <a:t>pada </a:t>
            </a:r>
            <a:r>
              <a:rPr lang="en-US" sz="2400" i="1" dirty="0" smtClean="0">
                <a:solidFill>
                  <a:schemeClr val="bg1"/>
                </a:solidFill>
              </a:rPr>
              <a:t>stub</a:t>
            </a:r>
            <a:r>
              <a:rPr lang="id-ID" sz="2400" dirty="0" smtClean="0">
                <a:solidFill>
                  <a:schemeClr val="bg1"/>
                </a:solidFill>
              </a:rPr>
              <a:t> </a:t>
            </a:r>
            <a:r>
              <a:rPr lang="id-ID" sz="2400" dirty="0">
                <a:solidFill>
                  <a:schemeClr val="bg1"/>
                </a:solidFill>
              </a:rPr>
              <a:t>AS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				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44272" y="491168"/>
            <a:ext cx="34563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				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Pelatihan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1664065"/>
            <a:ext cx="7772610" cy="37215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400" y="1714380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STUB Network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775520" y="2079563"/>
            <a:ext cx="576064" cy="4853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2900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1424" y="814333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schemeClr val="bg1"/>
                </a:solidFill>
              </a:rPr>
              <a:t>I. K</a:t>
            </a:r>
            <a:r>
              <a:rPr lang="id-ID" sz="2400" dirty="0" smtClean="0">
                <a:solidFill>
                  <a:schemeClr val="bg1"/>
                </a:solidFill>
              </a:rPr>
              <a:t>onfigurasi </a:t>
            </a:r>
            <a:r>
              <a:rPr lang="id-ID" sz="2400" i="1" dirty="0">
                <a:solidFill>
                  <a:schemeClr val="bg1"/>
                </a:solidFill>
              </a:rPr>
              <a:t>router </a:t>
            </a:r>
            <a:r>
              <a:rPr lang="id-ID" sz="2400" dirty="0">
                <a:solidFill>
                  <a:schemeClr val="bg1"/>
                </a:solidFill>
              </a:rPr>
              <a:t>pada </a:t>
            </a:r>
            <a:r>
              <a:rPr lang="en-US" sz="2400" i="1" dirty="0" smtClean="0">
                <a:solidFill>
                  <a:schemeClr val="bg1"/>
                </a:solidFill>
              </a:rPr>
              <a:t>stub</a:t>
            </a:r>
            <a:r>
              <a:rPr lang="id-ID" sz="2400" dirty="0" smtClean="0">
                <a:solidFill>
                  <a:schemeClr val="bg1"/>
                </a:solidFill>
              </a:rPr>
              <a:t> </a:t>
            </a:r>
            <a:r>
              <a:rPr lang="id-ID" sz="2400" dirty="0">
                <a:solidFill>
                  <a:schemeClr val="bg1"/>
                </a:solidFill>
              </a:rPr>
              <a:t>AS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				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44272" y="491168"/>
            <a:ext cx="34563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				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Pelatihan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5400" y="1844824"/>
            <a:ext cx="5579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Latihan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Tugas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dirty="0" err="1" smtClean="0"/>
              <a:t>Buatlah</a:t>
            </a:r>
            <a:r>
              <a:rPr lang="en-US" dirty="0" smtClean="0"/>
              <a:t> </a:t>
            </a:r>
            <a:r>
              <a:rPr lang="en-US" dirty="0" err="1" smtClean="0"/>
              <a:t>konfigurasi</a:t>
            </a:r>
            <a:r>
              <a:rPr lang="en-US" dirty="0" smtClean="0"/>
              <a:t> BGP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di </a:t>
            </a:r>
            <a:r>
              <a:rPr lang="en-US" dirty="0" err="1" smtClean="0"/>
              <a:t>samping</a:t>
            </a:r>
            <a:r>
              <a:rPr lang="en-US" dirty="0" smtClean="0"/>
              <a:t> !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896200" y="1844824"/>
            <a:ext cx="2527151" cy="3407825"/>
            <a:chOff x="3359696" y="1844824"/>
            <a:chExt cx="2527151" cy="340782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9696" y="1844824"/>
              <a:ext cx="2527151" cy="340782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653027" y="3410582"/>
              <a:ext cx="680641" cy="2763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695400" y="2996952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Langkah-langkah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enable</a:t>
            </a:r>
            <a:r>
              <a:rPr lang="en-US" dirty="0" smtClean="0"/>
              <a:t> 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configure </a:t>
            </a:r>
            <a:r>
              <a:rPr lang="en-US" b="1" dirty="0"/>
              <a:t>terminal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router </a:t>
            </a:r>
            <a:r>
              <a:rPr lang="en-US" b="1" dirty="0" err="1" smtClean="0"/>
              <a:t>bgp</a:t>
            </a:r>
            <a:r>
              <a:rPr lang="en-US" b="1" dirty="0" smtClean="0"/>
              <a:t> </a:t>
            </a:r>
            <a:r>
              <a:rPr lang="en-US" dirty="0"/>
              <a:t>&lt;</a:t>
            </a:r>
            <a:r>
              <a:rPr lang="en-US" i="1" dirty="0" smtClean="0"/>
              <a:t>autonomous-system-number&gt;</a:t>
            </a:r>
            <a:r>
              <a:rPr lang="en-US" dirty="0" smtClean="0"/>
              <a:t> 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network</a:t>
            </a:r>
            <a:r>
              <a:rPr lang="en-US" dirty="0" smtClean="0"/>
              <a:t> </a:t>
            </a:r>
            <a:r>
              <a:rPr lang="en-US" i="1" dirty="0" smtClean="0"/>
              <a:t>&lt;network-number&gt;</a:t>
            </a:r>
            <a:r>
              <a:rPr lang="en-US" dirty="0" smtClean="0"/>
              <a:t> mask</a:t>
            </a:r>
            <a:r>
              <a:rPr lang="en-US" i="1" dirty="0" smtClean="0"/>
              <a:t> &lt;network-mask&gt;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 smtClean="0"/>
              <a:t>bgp</a:t>
            </a:r>
            <a:r>
              <a:rPr lang="en-US" b="1" dirty="0" smtClean="0"/>
              <a:t> </a:t>
            </a:r>
            <a:r>
              <a:rPr lang="en-US" b="1" dirty="0"/>
              <a:t>router-id</a:t>
            </a:r>
            <a:r>
              <a:rPr lang="en-US" dirty="0"/>
              <a:t> </a:t>
            </a:r>
            <a:r>
              <a:rPr lang="en-US" dirty="0" smtClean="0"/>
              <a:t>&lt;</a:t>
            </a:r>
            <a:r>
              <a:rPr lang="en-US" i="1" dirty="0" err="1" smtClean="0"/>
              <a:t>ip</a:t>
            </a:r>
            <a:r>
              <a:rPr lang="en-US" i="1" dirty="0" smtClean="0"/>
              <a:t>-address&gt;</a:t>
            </a:r>
            <a:r>
              <a:rPr lang="en-US" dirty="0" smtClean="0"/>
              <a:t> 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end</a:t>
            </a:r>
            <a:r>
              <a:rPr lang="en-US" dirty="0" smtClean="0"/>
              <a:t> 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show </a:t>
            </a:r>
            <a:r>
              <a:rPr lang="en-US" b="1" dirty="0" err="1"/>
              <a:t>ip</a:t>
            </a:r>
            <a:r>
              <a:rPr lang="en-US" b="1" dirty="0"/>
              <a:t> </a:t>
            </a:r>
            <a:r>
              <a:rPr lang="en-US" b="1" dirty="0" err="1"/>
              <a:t>bgp</a:t>
            </a:r>
            <a:r>
              <a:rPr lang="en-US" dirty="0"/>
              <a:t> </a:t>
            </a:r>
            <a:r>
              <a:rPr lang="en-US" i="1" dirty="0" smtClean="0"/>
              <a:t>&lt;network&gt; &lt;network-mask&gt; </a:t>
            </a:r>
            <a:endParaRPr lang="en-US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5182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1424" y="814333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schemeClr val="bg1"/>
                </a:solidFill>
              </a:rPr>
              <a:t>II. K</a:t>
            </a:r>
            <a:r>
              <a:rPr lang="id-ID" sz="2400" dirty="0" smtClean="0">
                <a:solidFill>
                  <a:schemeClr val="bg1"/>
                </a:solidFill>
              </a:rPr>
              <a:t>onfigurasi </a:t>
            </a:r>
            <a:r>
              <a:rPr lang="id-ID" sz="2400" i="1" dirty="0">
                <a:solidFill>
                  <a:schemeClr val="bg1"/>
                </a:solidFill>
              </a:rPr>
              <a:t>router </a:t>
            </a:r>
            <a:r>
              <a:rPr lang="id-ID" sz="2400" dirty="0">
                <a:solidFill>
                  <a:schemeClr val="bg1"/>
                </a:solidFill>
              </a:rPr>
              <a:t>pada </a:t>
            </a:r>
            <a:r>
              <a:rPr lang="en-US" sz="2400" i="1" dirty="0" smtClean="0">
                <a:solidFill>
                  <a:schemeClr val="bg1"/>
                </a:solidFill>
              </a:rPr>
              <a:t>multi-home</a:t>
            </a:r>
            <a:r>
              <a:rPr lang="id-ID" sz="2400" dirty="0" smtClean="0">
                <a:solidFill>
                  <a:schemeClr val="bg1"/>
                </a:solidFill>
              </a:rPr>
              <a:t> </a:t>
            </a:r>
            <a:r>
              <a:rPr lang="id-ID" sz="2400" dirty="0">
                <a:solidFill>
                  <a:schemeClr val="bg1"/>
                </a:solidFill>
              </a:rPr>
              <a:t>AS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				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44272" y="491168"/>
            <a:ext cx="34563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				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Pelatihan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231904" y="1645330"/>
            <a:ext cx="6107847" cy="3672408"/>
            <a:chOff x="6612889" y="836712"/>
            <a:chExt cx="5279944" cy="302433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12889" y="836712"/>
              <a:ext cx="5279944" cy="3024336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 rot="1857271">
              <a:off x="9422133" y="2901443"/>
              <a:ext cx="720570" cy="1358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 rot="1807167">
              <a:off x="8520930" y="2194992"/>
              <a:ext cx="11288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50000"/>
                    </a:schemeClr>
                  </a:solidFill>
                </a:rPr>
                <a:t>20.20.20.21</a:t>
              </a:r>
              <a:endParaRPr lang="en-US" sz="14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19591377">
              <a:off x="8272389" y="1472311"/>
              <a:ext cx="10294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50000"/>
                    </a:schemeClr>
                  </a:solidFill>
                </a:rPr>
                <a:t>10.10.10.9</a:t>
              </a:r>
              <a:endParaRPr lang="en-US" sz="14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 rot="1807167">
            <a:off x="8067223" y="4366250"/>
            <a:ext cx="1128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</a:rPr>
              <a:t>20.20.20.22</a:t>
            </a:r>
            <a:endParaRPr lang="en-US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840439" y="1711826"/>
            <a:ext cx="3039023" cy="280831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7116" y="162724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Multi-home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079521" y="1933362"/>
            <a:ext cx="1067543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60375" y="4136558"/>
            <a:ext cx="5738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err="1" smtClean="0">
                <a:solidFill>
                  <a:srgbClr val="FF0000"/>
                </a:solidFill>
              </a:rPr>
              <a:t>Pengertian</a:t>
            </a:r>
            <a:r>
              <a:rPr lang="en-US" b="1" dirty="0" smtClean="0">
                <a:solidFill>
                  <a:srgbClr val="FF0000"/>
                </a:solidFill>
              </a:rPr>
              <a:t> Multi-home:</a:t>
            </a:r>
          </a:p>
          <a:p>
            <a:endParaRPr lang="en-US" dirty="0" smtClean="0"/>
          </a:p>
          <a:p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(</a:t>
            </a:r>
            <a:r>
              <a:rPr lang="en-US" dirty="0" err="1" smtClean="0"/>
              <a:t>contoh</a:t>
            </a:r>
            <a:r>
              <a:rPr lang="en-US" dirty="0" smtClean="0"/>
              <a:t>: AS 300) </a:t>
            </a:r>
            <a:r>
              <a:rPr lang="en-US" dirty="0" err="1" smtClean="0"/>
              <a:t>mempunyai</a:t>
            </a:r>
            <a:r>
              <a:rPr lang="en-US" dirty="0" smtClean="0"/>
              <a:t> 2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gerbang</a:t>
            </a:r>
            <a:r>
              <a:rPr lang="en-US" dirty="0" smtClean="0"/>
              <a:t> </a:t>
            </a:r>
            <a:r>
              <a:rPr lang="en-US" dirty="0" err="1" smtClean="0"/>
              <a:t>keluaran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(AS 100 </a:t>
            </a:r>
            <a:r>
              <a:rPr lang="en-US" dirty="0" err="1" smtClean="0"/>
              <a:t>dan</a:t>
            </a:r>
            <a:r>
              <a:rPr lang="en-US" dirty="0" smtClean="0"/>
              <a:t> AS 200)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1054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1424" y="836712"/>
            <a:ext cx="1101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Konfigurasi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BGP Router A</a:t>
            </a:r>
            <a:r>
              <a:rPr lang="en-US" dirty="0" smtClean="0">
                <a:solidFill>
                  <a:schemeClr val="bg1"/>
                </a:solidFill>
              </a:rPr>
              <a:t>				                    </a:t>
            </a:r>
            <a:r>
              <a:rPr lang="en-US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Pelatihan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7408" y="1700808"/>
            <a:ext cx="86882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Current </a:t>
            </a:r>
            <a:r>
              <a:rPr lang="en-US" b="1" dirty="0">
                <a:solidFill>
                  <a:srgbClr val="FF0000"/>
                </a:solidFill>
              </a:rPr>
              <a:t>configuration:</a:t>
            </a:r>
          </a:p>
          <a:p>
            <a:endParaRPr lang="en-US" dirty="0"/>
          </a:p>
          <a:p>
            <a:r>
              <a:rPr lang="en-US" dirty="0"/>
              <a:t>router </a:t>
            </a:r>
            <a:r>
              <a:rPr lang="en-US" dirty="0" err="1"/>
              <a:t>bgp</a:t>
            </a:r>
            <a:r>
              <a:rPr lang="en-US" dirty="0"/>
              <a:t> 300</a:t>
            </a:r>
          </a:p>
          <a:p>
            <a:r>
              <a:rPr lang="en-US" dirty="0"/>
              <a:t> network 1.0.0.0</a:t>
            </a:r>
          </a:p>
          <a:p>
            <a:r>
              <a:rPr lang="en-US" dirty="0"/>
              <a:t> network 2.0.0.0</a:t>
            </a:r>
          </a:p>
          <a:p>
            <a:endParaRPr lang="en-US" dirty="0"/>
          </a:p>
          <a:p>
            <a:r>
              <a:rPr lang="en-US" i="1" dirty="0" smtClean="0"/>
              <a:t>!--- </a:t>
            </a:r>
            <a:r>
              <a:rPr lang="en-US" i="1" dirty="0" err="1"/>
              <a:t>koneksi</a:t>
            </a:r>
            <a:r>
              <a:rPr lang="en-US" i="1" dirty="0"/>
              <a:t> </a:t>
            </a:r>
            <a:r>
              <a:rPr lang="en-US" i="1" dirty="0" err="1"/>
              <a:t>ke</a:t>
            </a:r>
            <a:r>
              <a:rPr lang="en-US" i="1" dirty="0"/>
              <a:t> Router Service Provider A (SP-A).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neighbor 10.10.10.10 remote-as 100</a:t>
            </a:r>
          </a:p>
          <a:p>
            <a:endParaRPr lang="en-US" i="1" dirty="0" smtClean="0"/>
          </a:p>
          <a:p>
            <a:endParaRPr lang="en-US" dirty="0"/>
          </a:p>
          <a:p>
            <a:r>
              <a:rPr lang="en-US" i="1" dirty="0"/>
              <a:t>!--- </a:t>
            </a:r>
            <a:r>
              <a:rPr lang="en-US" i="1" dirty="0" err="1"/>
              <a:t>koneksi</a:t>
            </a:r>
            <a:r>
              <a:rPr lang="en-US" i="1" dirty="0"/>
              <a:t> </a:t>
            </a:r>
            <a:r>
              <a:rPr lang="en-US" i="1" dirty="0" err="1"/>
              <a:t>ke</a:t>
            </a:r>
            <a:r>
              <a:rPr lang="en-US" i="1" dirty="0"/>
              <a:t> Router Service Provider </a:t>
            </a:r>
            <a:r>
              <a:rPr lang="en-US" i="1" dirty="0" smtClean="0"/>
              <a:t>B </a:t>
            </a:r>
            <a:r>
              <a:rPr lang="en-US" i="1" dirty="0"/>
              <a:t>(</a:t>
            </a:r>
            <a:r>
              <a:rPr lang="en-US" i="1" dirty="0" smtClean="0"/>
              <a:t>SP-B).</a:t>
            </a:r>
            <a:endParaRPr lang="en-US" i="1" dirty="0"/>
          </a:p>
          <a:p>
            <a:endParaRPr lang="en-US" dirty="0"/>
          </a:p>
          <a:p>
            <a:r>
              <a:rPr lang="en-US" dirty="0"/>
              <a:t> neighbor </a:t>
            </a:r>
            <a:r>
              <a:rPr lang="en-US" dirty="0" smtClean="0"/>
              <a:t>20.20.20.22 </a:t>
            </a:r>
            <a:r>
              <a:rPr lang="en-US" dirty="0"/>
              <a:t>remote-as 200</a:t>
            </a:r>
          </a:p>
          <a:p>
            <a:endParaRPr lang="en-US" dirty="0"/>
          </a:p>
          <a:p>
            <a:r>
              <a:rPr lang="en-US" dirty="0"/>
              <a:t>end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312024" y="836712"/>
            <a:ext cx="5580809" cy="3024336"/>
            <a:chOff x="6312024" y="836712"/>
            <a:chExt cx="5580809" cy="3024336"/>
          </a:xfrm>
        </p:grpSpPr>
        <p:grpSp>
          <p:nvGrpSpPr>
            <p:cNvPr id="11" name="Group 10"/>
            <p:cNvGrpSpPr/>
            <p:nvPr/>
          </p:nvGrpSpPr>
          <p:grpSpPr>
            <a:xfrm>
              <a:off x="6312024" y="836712"/>
              <a:ext cx="5580809" cy="3024336"/>
              <a:chOff x="6312024" y="836712"/>
              <a:chExt cx="5580809" cy="3024336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612889" y="836712"/>
                <a:ext cx="5279944" cy="3024336"/>
              </a:xfrm>
              <a:prstGeom prst="rect">
                <a:avLst/>
              </a:prstGeom>
            </p:spPr>
          </p:pic>
          <p:sp>
            <p:nvSpPr>
              <p:cNvPr id="6" name="Oval 5"/>
              <p:cNvSpPr/>
              <p:nvPr/>
            </p:nvSpPr>
            <p:spPr>
              <a:xfrm>
                <a:off x="6312024" y="836712"/>
                <a:ext cx="2736304" cy="2448272"/>
              </a:xfrm>
              <a:prstGeom prst="ellipse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 rot="1857271">
                <a:off x="9422133" y="2901443"/>
                <a:ext cx="720570" cy="1358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 rot="1807167">
                <a:off x="8520930" y="2194992"/>
                <a:ext cx="11288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1">
                        <a:lumMod val="50000"/>
                      </a:schemeClr>
                    </a:solidFill>
                  </a:rPr>
                  <a:t>20.20.20.21</a:t>
                </a:r>
                <a:endParaRPr lang="en-US" sz="14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 rot="19591377">
                <a:off x="8272389" y="1472311"/>
                <a:ext cx="10294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1">
                        <a:lumMod val="50000"/>
                      </a:schemeClr>
                    </a:solidFill>
                  </a:rPr>
                  <a:t>10.10.10.9</a:t>
                </a:r>
                <a:endParaRPr lang="en-US" sz="14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 rot="1807167">
              <a:off x="8934436" y="3013761"/>
              <a:ext cx="11288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50000"/>
                    </a:schemeClr>
                  </a:solidFill>
                </a:rPr>
                <a:t>20.20.20.22</a:t>
              </a:r>
              <a:endParaRPr lang="en-US" sz="14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6936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1424" y="836712"/>
            <a:ext cx="1101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Konfigurasi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BGP Router A (RA)</a:t>
            </a:r>
            <a:r>
              <a:rPr lang="en-US" dirty="0" smtClean="0">
                <a:solidFill>
                  <a:schemeClr val="bg1"/>
                </a:solidFill>
              </a:rPr>
              <a:t>				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7408" y="1700808"/>
            <a:ext cx="8688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Perintah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untuk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konfigurasi</a:t>
            </a:r>
            <a:r>
              <a:rPr lang="en-US" b="1" dirty="0" smtClean="0">
                <a:solidFill>
                  <a:srgbClr val="FF0000"/>
                </a:solidFill>
              </a:rPr>
              <a:t> BGP </a:t>
            </a:r>
            <a:r>
              <a:rPr lang="en-US" b="1" dirty="0" err="1" smtClean="0">
                <a:solidFill>
                  <a:srgbClr val="FF0000"/>
                </a:solidFill>
              </a:rPr>
              <a:t>pada</a:t>
            </a:r>
            <a:r>
              <a:rPr lang="en-US" b="1" dirty="0" smtClean="0">
                <a:solidFill>
                  <a:srgbClr val="FF0000"/>
                </a:solidFill>
              </a:rPr>
              <a:t> Router A: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 smtClean="0"/>
              <a:t>RA(</a:t>
            </a:r>
            <a:r>
              <a:rPr lang="en-US" dirty="0" err="1" smtClean="0"/>
              <a:t>config</a:t>
            </a:r>
            <a:r>
              <a:rPr lang="en-US" dirty="0" smtClean="0"/>
              <a:t>)#router </a:t>
            </a:r>
            <a:r>
              <a:rPr lang="en-US" dirty="0" err="1"/>
              <a:t>bgp</a:t>
            </a:r>
            <a:r>
              <a:rPr lang="en-US" dirty="0"/>
              <a:t> 300</a:t>
            </a:r>
          </a:p>
          <a:p>
            <a:r>
              <a:rPr lang="en-US" dirty="0" smtClean="0"/>
              <a:t>RA(</a:t>
            </a:r>
            <a:r>
              <a:rPr lang="en-US" dirty="0" err="1" smtClean="0"/>
              <a:t>config</a:t>
            </a:r>
            <a:r>
              <a:rPr lang="en-US" dirty="0" smtClean="0"/>
              <a:t>-router</a:t>
            </a:r>
            <a:r>
              <a:rPr lang="en-US" dirty="0"/>
              <a:t>)# </a:t>
            </a:r>
            <a:r>
              <a:rPr lang="en-US" dirty="0" smtClean="0"/>
              <a:t>network 1.0.0.0</a:t>
            </a:r>
            <a:endParaRPr lang="en-US" dirty="0"/>
          </a:p>
          <a:p>
            <a:r>
              <a:rPr lang="en-US" dirty="0" smtClean="0"/>
              <a:t>RA(</a:t>
            </a:r>
            <a:r>
              <a:rPr lang="en-US" dirty="0" err="1" smtClean="0"/>
              <a:t>config</a:t>
            </a:r>
            <a:r>
              <a:rPr lang="en-US" dirty="0" smtClean="0"/>
              <a:t>-router</a:t>
            </a:r>
            <a:r>
              <a:rPr lang="en-US" dirty="0"/>
              <a:t>)# </a:t>
            </a:r>
            <a:r>
              <a:rPr lang="en-US" dirty="0" smtClean="0"/>
              <a:t>network </a:t>
            </a:r>
            <a:r>
              <a:rPr lang="en-US" dirty="0"/>
              <a:t>2.0.0.0</a:t>
            </a:r>
          </a:p>
          <a:p>
            <a:endParaRPr lang="en-US" dirty="0"/>
          </a:p>
          <a:p>
            <a:r>
              <a:rPr lang="en-US" dirty="0"/>
              <a:t>RA(</a:t>
            </a:r>
            <a:r>
              <a:rPr lang="en-US" dirty="0" err="1"/>
              <a:t>config</a:t>
            </a:r>
            <a:r>
              <a:rPr lang="en-US" dirty="0"/>
              <a:t>-router)# </a:t>
            </a:r>
            <a:r>
              <a:rPr lang="en-US" dirty="0" smtClean="0"/>
              <a:t>neighbor </a:t>
            </a:r>
            <a:r>
              <a:rPr lang="en-US" dirty="0"/>
              <a:t>10.10.10.10 remote-as 100</a:t>
            </a:r>
          </a:p>
          <a:p>
            <a:r>
              <a:rPr lang="en-US" dirty="0" smtClean="0"/>
              <a:t>RA(</a:t>
            </a:r>
            <a:r>
              <a:rPr lang="en-US" dirty="0" err="1" smtClean="0"/>
              <a:t>config</a:t>
            </a:r>
            <a:r>
              <a:rPr lang="en-US" dirty="0" smtClean="0"/>
              <a:t>-router)#neighbor 20.20.20.22 </a:t>
            </a:r>
            <a:r>
              <a:rPr lang="en-US" dirty="0"/>
              <a:t>remote-as </a:t>
            </a:r>
            <a:r>
              <a:rPr lang="en-US" dirty="0" smtClean="0"/>
              <a:t>200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312024" y="836712"/>
            <a:ext cx="5580809" cy="3024336"/>
            <a:chOff x="6312024" y="836712"/>
            <a:chExt cx="5580809" cy="3024336"/>
          </a:xfrm>
        </p:grpSpPr>
        <p:grpSp>
          <p:nvGrpSpPr>
            <p:cNvPr id="11" name="Group 10"/>
            <p:cNvGrpSpPr/>
            <p:nvPr/>
          </p:nvGrpSpPr>
          <p:grpSpPr>
            <a:xfrm>
              <a:off x="6312024" y="836712"/>
              <a:ext cx="5580809" cy="3024336"/>
              <a:chOff x="6312024" y="836712"/>
              <a:chExt cx="5580809" cy="3024336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612889" y="836712"/>
                <a:ext cx="5279944" cy="3024336"/>
              </a:xfrm>
              <a:prstGeom prst="rect">
                <a:avLst/>
              </a:prstGeom>
            </p:spPr>
          </p:pic>
          <p:sp>
            <p:nvSpPr>
              <p:cNvPr id="6" name="Oval 5"/>
              <p:cNvSpPr/>
              <p:nvPr/>
            </p:nvSpPr>
            <p:spPr>
              <a:xfrm>
                <a:off x="6312024" y="836712"/>
                <a:ext cx="2736304" cy="2448272"/>
              </a:xfrm>
              <a:prstGeom prst="ellipse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 rot="1857271">
                <a:off x="9422133" y="2901443"/>
                <a:ext cx="720570" cy="1358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 rot="1807167">
                <a:off x="8520930" y="2194992"/>
                <a:ext cx="11288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1">
                        <a:lumMod val="50000"/>
                      </a:schemeClr>
                    </a:solidFill>
                  </a:rPr>
                  <a:t>20.20.20.21</a:t>
                </a:r>
                <a:endParaRPr lang="en-US" sz="14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 rot="19591377">
                <a:off x="8272389" y="1472311"/>
                <a:ext cx="10294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1">
                        <a:lumMod val="50000"/>
                      </a:schemeClr>
                    </a:solidFill>
                  </a:rPr>
                  <a:t>10.10.10.9</a:t>
                </a:r>
                <a:endParaRPr lang="en-US" sz="14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 rot="1807167">
              <a:off x="8934436" y="3013761"/>
              <a:ext cx="11288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50000"/>
                    </a:schemeClr>
                  </a:solidFill>
                </a:rPr>
                <a:t>20.20.20.22</a:t>
              </a:r>
              <a:endParaRPr lang="en-US" sz="14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9625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1424" y="836712"/>
            <a:ext cx="1101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Konfigurasi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BGP Router SP-A</a:t>
            </a:r>
            <a:r>
              <a:rPr lang="en-US" dirty="0" smtClean="0">
                <a:solidFill>
                  <a:schemeClr val="bg1"/>
                </a:solidFill>
              </a:rPr>
              <a:t>				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7408" y="1700808"/>
            <a:ext cx="86882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Current </a:t>
            </a:r>
            <a:r>
              <a:rPr lang="en-US" b="1" dirty="0">
                <a:solidFill>
                  <a:srgbClr val="FF0000"/>
                </a:solidFill>
              </a:rPr>
              <a:t>configuration:</a:t>
            </a:r>
          </a:p>
          <a:p>
            <a:endParaRPr lang="en-US" dirty="0"/>
          </a:p>
          <a:p>
            <a:r>
              <a:rPr lang="en-US" dirty="0"/>
              <a:t>router </a:t>
            </a:r>
            <a:r>
              <a:rPr lang="en-US" dirty="0" err="1"/>
              <a:t>bgp</a:t>
            </a:r>
            <a:r>
              <a:rPr lang="en-US" dirty="0"/>
              <a:t> </a:t>
            </a:r>
            <a:r>
              <a:rPr lang="en-US" dirty="0" smtClean="0"/>
              <a:t>100</a:t>
            </a:r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i="1" dirty="0" smtClean="0"/>
              <a:t>!--- </a:t>
            </a:r>
            <a:r>
              <a:rPr lang="en-US" i="1" dirty="0" err="1"/>
              <a:t>koneksi</a:t>
            </a:r>
            <a:r>
              <a:rPr lang="en-US" i="1" dirty="0"/>
              <a:t> </a:t>
            </a:r>
            <a:r>
              <a:rPr lang="en-US" i="1" dirty="0" err="1"/>
              <a:t>ke</a:t>
            </a:r>
            <a:r>
              <a:rPr lang="en-US" i="1" dirty="0"/>
              <a:t> Router </a:t>
            </a:r>
            <a:r>
              <a:rPr lang="en-US" i="1" dirty="0" smtClean="0"/>
              <a:t>A</a:t>
            </a:r>
          </a:p>
          <a:p>
            <a:endParaRPr lang="en-US" i="1" dirty="0" smtClean="0"/>
          </a:p>
          <a:p>
            <a:r>
              <a:rPr lang="en-US" dirty="0" smtClean="0"/>
              <a:t> </a:t>
            </a:r>
            <a:r>
              <a:rPr lang="en-US" dirty="0"/>
              <a:t>neighbor </a:t>
            </a:r>
            <a:r>
              <a:rPr lang="en-US" dirty="0" smtClean="0"/>
              <a:t>10.10.10.9 </a:t>
            </a:r>
            <a:r>
              <a:rPr lang="en-US" dirty="0"/>
              <a:t>remote-as </a:t>
            </a:r>
            <a:r>
              <a:rPr lang="en-US" dirty="0" smtClean="0"/>
              <a:t>300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end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240016" y="1507000"/>
            <a:ext cx="5526967" cy="3249938"/>
            <a:chOff x="6612889" y="611110"/>
            <a:chExt cx="5526967" cy="324993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12889" y="836712"/>
              <a:ext cx="5279944" cy="3024336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9403552" y="611110"/>
              <a:ext cx="2736304" cy="142737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1857271">
              <a:off x="9422133" y="2901443"/>
              <a:ext cx="720570" cy="1358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1807167">
              <a:off x="8520930" y="2194992"/>
              <a:ext cx="11288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50000"/>
                    </a:schemeClr>
                  </a:solidFill>
                </a:rPr>
                <a:t>20.20.20.21</a:t>
              </a:r>
              <a:endParaRPr lang="en-US" sz="14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9591377">
              <a:off x="8272389" y="1472311"/>
              <a:ext cx="10294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50000"/>
                    </a:schemeClr>
                  </a:solidFill>
                </a:rPr>
                <a:t>10.10.10.9</a:t>
              </a:r>
              <a:endParaRPr lang="en-US" sz="14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 rot="1807167">
            <a:off x="8604618" y="3930060"/>
            <a:ext cx="1128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</a:rPr>
              <a:t>20.20.20.22</a:t>
            </a:r>
            <a:endParaRPr lang="en-US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1257" y="4336608"/>
            <a:ext cx="8688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Perintah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untuk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konfigurasi</a:t>
            </a:r>
            <a:r>
              <a:rPr lang="en-US" b="1" dirty="0" smtClean="0">
                <a:solidFill>
                  <a:srgbClr val="FF0000"/>
                </a:solidFill>
              </a:rPr>
              <a:t> BGP </a:t>
            </a:r>
            <a:r>
              <a:rPr lang="en-US" b="1" dirty="0" err="1" smtClean="0">
                <a:solidFill>
                  <a:srgbClr val="FF0000"/>
                </a:solidFill>
              </a:rPr>
              <a:t>pada</a:t>
            </a:r>
            <a:r>
              <a:rPr lang="en-US" b="1" dirty="0" smtClean="0">
                <a:solidFill>
                  <a:srgbClr val="FF0000"/>
                </a:solidFill>
              </a:rPr>
              <a:t> Router SP-A: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 smtClean="0"/>
              <a:t>SP-A(</a:t>
            </a:r>
            <a:r>
              <a:rPr lang="en-US" dirty="0" err="1" smtClean="0"/>
              <a:t>config</a:t>
            </a:r>
            <a:r>
              <a:rPr lang="en-US" dirty="0" smtClean="0"/>
              <a:t>)#router </a:t>
            </a:r>
            <a:r>
              <a:rPr lang="en-US" dirty="0" err="1"/>
              <a:t>bgp</a:t>
            </a:r>
            <a:r>
              <a:rPr lang="en-US" dirty="0"/>
              <a:t> </a:t>
            </a:r>
            <a:r>
              <a:rPr lang="en-US" dirty="0" smtClean="0"/>
              <a:t>100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SP-A(</a:t>
            </a:r>
            <a:r>
              <a:rPr lang="en-US" dirty="0" err="1" smtClean="0"/>
              <a:t>config</a:t>
            </a:r>
            <a:r>
              <a:rPr lang="en-US" dirty="0" smtClean="0"/>
              <a:t>-router</a:t>
            </a:r>
            <a:r>
              <a:rPr lang="en-US" dirty="0"/>
              <a:t>)# </a:t>
            </a:r>
            <a:r>
              <a:rPr lang="en-US" dirty="0" smtClean="0"/>
              <a:t>neighbor 10.10.10.9 </a:t>
            </a:r>
            <a:r>
              <a:rPr lang="en-US" dirty="0"/>
              <a:t>remote-as </a:t>
            </a:r>
            <a:r>
              <a:rPr lang="en-US" dirty="0" smtClean="0"/>
              <a:t>300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6649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1424" y="836712"/>
            <a:ext cx="1101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Konfigurasi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BGP Router SP-B</a:t>
            </a:r>
            <a:r>
              <a:rPr lang="en-US" dirty="0" smtClean="0">
                <a:solidFill>
                  <a:schemeClr val="bg1"/>
                </a:solidFill>
              </a:rPr>
              <a:t>				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7408" y="1700808"/>
            <a:ext cx="86882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Current </a:t>
            </a:r>
            <a:r>
              <a:rPr lang="en-US" b="1" dirty="0">
                <a:solidFill>
                  <a:srgbClr val="FF0000"/>
                </a:solidFill>
              </a:rPr>
              <a:t>configuration:</a:t>
            </a:r>
          </a:p>
          <a:p>
            <a:endParaRPr lang="en-US" dirty="0"/>
          </a:p>
          <a:p>
            <a:r>
              <a:rPr lang="en-US" dirty="0"/>
              <a:t>router </a:t>
            </a:r>
            <a:r>
              <a:rPr lang="en-US" dirty="0" err="1"/>
              <a:t>bgp</a:t>
            </a:r>
            <a:r>
              <a:rPr lang="en-US" dirty="0"/>
              <a:t> 2</a:t>
            </a:r>
            <a:r>
              <a:rPr lang="en-US" dirty="0" smtClean="0"/>
              <a:t>00</a:t>
            </a:r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i="1" dirty="0" smtClean="0"/>
              <a:t>!--- </a:t>
            </a:r>
            <a:r>
              <a:rPr lang="en-US" i="1" dirty="0" err="1"/>
              <a:t>koneksi</a:t>
            </a:r>
            <a:r>
              <a:rPr lang="en-US" i="1" dirty="0"/>
              <a:t> </a:t>
            </a:r>
            <a:r>
              <a:rPr lang="en-US" i="1" dirty="0" err="1"/>
              <a:t>ke</a:t>
            </a:r>
            <a:r>
              <a:rPr lang="en-US" i="1" dirty="0"/>
              <a:t> Router </a:t>
            </a:r>
            <a:r>
              <a:rPr lang="en-US" i="1" dirty="0" smtClean="0"/>
              <a:t>A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neighbor </a:t>
            </a:r>
            <a:r>
              <a:rPr lang="en-US" dirty="0" smtClean="0"/>
              <a:t>20.20.20.21 </a:t>
            </a:r>
            <a:r>
              <a:rPr lang="en-US" dirty="0"/>
              <a:t>remote-as </a:t>
            </a:r>
            <a:r>
              <a:rPr lang="en-US" dirty="0" smtClean="0"/>
              <a:t>300</a:t>
            </a:r>
            <a:endParaRPr lang="en-US" dirty="0"/>
          </a:p>
          <a:p>
            <a:endParaRPr lang="en-US" i="1" dirty="0" smtClean="0"/>
          </a:p>
          <a:p>
            <a:r>
              <a:rPr lang="en-US" dirty="0" smtClean="0"/>
              <a:t>end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016" y="1732602"/>
            <a:ext cx="5279944" cy="302433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103930" y="3586767"/>
            <a:ext cx="2736304" cy="142737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857271">
            <a:off x="9009785" y="3799182"/>
            <a:ext cx="720570" cy="135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807167">
            <a:off x="8148057" y="3090882"/>
            <a:ext cx="1128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</a:rPr>
              <a:t>20.20.20.21</a:t>
            </a:r>
          </a:p>
        </p:txBody>
      </p:sp>
      <p:sp>
        <p:nvSpPr>
          <p:cNvPr id="10" name="TextBox 9"/>
          <p:cNvSpPr txBox="1"/>
          <p:nvPr/>
        </p:nvSpPr>
        <p:spPr>
          <a:xfrm rot="19591377">
            <a:off x="7899516" y="2368201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</a:rPr>
              <a:t>10.10.10.9</a:t>
            </a:r>
            <a:endParaRPr lang="en-US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807167">
            <a:off x="8584142" y="3956827"/>
            <a:ext cx="1128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</a:rPr>
              <a:t>20.20.20.22</a:t>
            </a:r>
            <a:endParaRPr lang="en-US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1257" y="4336608"/>
            <a:ext cx="8688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Perintah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untuk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konfigurasi</a:t>
            </a:r>
            <a:r>
              <a:rPr lang="en-US" b="1" dirty="0" smtClean="0">
                <a:solidFill>
                  <a:srgbClr val="FF0000"/>
                </a:solidFill>
              </a:rPr>
              <a:t> BGP </a:t>
            </a:r>
            <a:r>
              <a:rPr lang="en-US" b="1" dirty="0" err="1" smtClean="0">
                <a:solidFill>
                  <a:srgbClr val="FF0000"/>
                </a:solidFill>
              </a:rPr>
              <a:t>pada</a:t>
            </a:r>
            <a:r>
              <a:rPr lang="en-US" b="1" dirty="0" smtClean="0">
                <a:solidFill>
                  <a:srgbClr val="FF0000"/>
                </a:solidFill>
              </a:rPr>
              <a:t> Router SP-B: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 smtClean="0"/>
              <a:t>SP-B(</a:t>
            </a:r>
            <a:r>
              <a:rPr lang="en-US" dirty="0" err="1" smtClean="0"/>
              <a:t>config</a:t>
            </a:r>
            <a:r>
              <a:rPr lang="en-US" dirty="0" smtClean="0"/>
              <a:t>)#router </a:t>
            </a:r>
            <a:r>
              <a:rPr lang="en-US" dirty="0" err="1"/>
              <a:t>bgp</a:t>
            </a:r>
            <a:r>
              <a:rPr lang="en-US" dirty="0"/>
              <a:t> </a:t>
            </a:r>
            <a:r>
              <a:rPr lang="en-US" dirty="0" smtClean="0"/>
              <a:t>200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SP-B(</a:t>
            </a:r>
            <a:r>
              <a:rPr lang="en-US" dirty="0" err="1" smtClean="0"/>
              <a:t>config</a:t>
            </a:r>
            <a:r>
              <a:rPr lang="en-US" dirty="0" smtClean="0"/>
              <a:t>-router</a:t>
            </a:r>
            <a:r>
              <a:rPr lang="en-US" dirty="0"/>
              <a:t>)# </a:t>
            </a:r>
            <a:r>
              <a:rPr lang="en-US" dirty="0" smtClean="0"/>
              <a:t>neighbor 20.20.20.21 </a:t>
            </a:r>
            <a:r>
              <a:rPr lang="en-US" dirty="0"/>
              <a:t>remote-as </a:t>
            </a:r>
            <a:r>
              <a:rPr lang="en-US" dirty="0" smtClean="0"/>
              <a:t>300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9088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1424" y="814333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schemeClr val="bg1"/>
                </a:solidFill>
              </a:rPr>
              <a:t>II. K</a:t>
            </a:r>
            <a:r>
              <a:rPr lang="id-ID" sz="2400" dirty="0" smtClean="0">
                <a:solidFill>
                  <a:schemeClr val="bg1"/>
                </a:solidFill>
              </a:rPr>
              <a:t>onfigurasi </a:t>
            </a:r>
            <a:r>
              <a:rPr lang="id-ID" sz="2400" i="1" dirty="0">
                <a:solidFill>
                  <a:schemeClr val="bg1"/>
                </a:solidFill>
              </a:rPr>
              <a:t>router </a:t>
            </a:r>
            <a:r>
              <a:rPr lang="id-ID" sz="2400" dirty="0">
                <a:solidFill>
                  <a:schemeClr val="bg1"/>
                </a:solidFill>
              </a:rPr>
              <a:t>pada </a:t>
            </a:r>
            <a:r>
              <a:rPr lang="en-US" sz="2400" i="1" dirty="0" smtClean="0">
                <a:solidFill>
                  <a:schemeClr val="bg1"/>
                </a:solidFill>
              </a:rPr>
              <a:t>multi-home</a:t>
            </a:r>
            <a:r>
              <a:rPr lang="id-ID" sz="2400" dirty="0" smtClean="0">
                <a:solidFill>
                  <a:schemeClr val="bg1"/>
                </a:solidFill>
              </a:rPr>
              <a:t> </a:t>
            </a:r>
            <a:r>
              <a:rPr lang="id-ID" sz="2400" dirty="0">
                <a:solidFill>
                  <a:schemeClr val="bg1"/>
                </a:solidFill>
              </a:rPr>
              <a:t>AS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				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44272" y="491168"/>
            <a:ext cx="34563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				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Pelatihan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7408" y="1484784"/>
            <a:ext cx="5579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Latihan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Tugas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dirty="0" err="1" smtClean="0"/>
              <a:t>Buatlah</a:t>
            </a:r>
            <a:r>
              <a:rPr lang="en-US" dirty="0" smtClean="0"/>
              <a:t> </a:t>
            </a:r>
            <a:r>
              <a:rPr lang="en-US" dirty="0" err="1" smtClean="0"/>
              <a:t>konfigurasi</a:t>
            </a:r>
            <a:r>
              <a:rPr lang="en-US" dirty="0" smtClean="0"/>
              <a:t> BGP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di </a:t>
            </a:r>
            <a:r>
              <a:rPr lang="en-US" dirty="0" err="1" smtClean="0"/>
              <a:t>samping</a:t>
            </a:r>
            <a:r>
              <a:rPr lang="en-US" dirty="0" smtClean="0"/>
              <a:t> !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784" y="2564904"/>
            <a:ext cx="5198061" cy="33123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24192" y="4077072"/>
            <a:ext cx="43204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158081" y="4077072"/>
            <a:ext cx="447316" cy="1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1566825" y="5566345"/>
            <a:ext cx="360040" cy="3109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67408" y="3102930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Langkah-langkah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enable</a:t>
            </a:r>
            <a:r>
              <a:rPr lang="en-US" dirty="0" smtClean="0"/>
              <a:t> 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configure </a:t>
            </a:r>
            <a:r>
              <a:rPr lang="en-US" b="1" dirty="0"/>
              <a:t>terminal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router </a:t>
            </a:r>
            <a:r>
              <a:rPr lang="en-US" b="1" dirty="0" err="1" smtClean="0"/>
              <a:t>bgp</a:t>
            </a:r>
            <a:r>
              <a:rPr lang="en-US" b="1" dirty="0" smtClean="0"/>
              <a:t> </a:t>
            </a:r>
            <a:r>
              <a:rPr lang="en-US" dirty="0"/>
              <a:t>&lt;</a:t>
            </a:r>
            <a:r>
              <a:rPr lang="en-US" i="1" dirty="0" smtClean="0"/>
              <a:t>autonomous-system-number&gt;</a:t>
            </a:r>
            <a:r>
              <a:rPr lang="en-US" dirty="0" smtClean="0"/>
              <a:t> 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network</a:t>
            </a:r>
            <a:r>
              <a:rPr lang="en-US" dirty="0" smtClean="0"/>
              <a:t> </a:t>
            </a:r>
            <a:r>
              <a:rPr lang="en-US" i="1" dirty="0" smtClean="0"/>
              <a:t>&lt;network-number&gt;</a:t>
            </a:r>
            <a:r>
              <a:rPr lang="en-US" dirty="0" smtClean="0"/>
              <a:t> mask</a:t>
            </a:r>
            <a:r>
              <a:rPr lang="en-US" i="1" dirty="0" smtClean="0"/>
              <a:t> &lt;network-mask&gt;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 smtClean="0"/>
              <a:t>bgp</a:t>
            </a:r>
            <a:r>
              <a:rPr lang="en-US" b="1" dirty="0" smtClean="0"/>
              <a:t> </a:t>
            </a:r>
            <a:r>
              <a:rPr lang="en-US" b="1" dirty="0"/>
              <a:t>router-id</a:t>
            </a:r>
            <a:r>
              <a:rPr lang="en-US" dirty="0"/>
              <a:t> </a:t>
            </a:r>
            <a:r>
              <a:rPr lang="en-US" dirty="0" smtClean="0"/>
              <a:t>&lt;</a:t>
            </a:r>
            <a:r>
              <a:rPr lang="en-US" i="1" dirty="0" err="1" smtClean="0"/>
              <a:t>ip</a:t>
            </a:r>
            <a:r>
              <a:rPr lang="en-US" i="1" dirty="0" smtClean="0"/>
              <a:t>-address&gt;</a:t>
            </a:r>
            <a:r>
              <a:rPr lang="en-US" dirty="0" smtClean="0"/>
              <a:t> 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end</a:t>
            </a:r>
            <a:r>
              <a:rPr lang="en-US" dirty="0" smtClean="0"/>
              <a:t> 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show </a:t>
            </a:r>
            <a:r>
              <a:rPr lang="en-US" b="1" dirty="0" err="1"/>
              <a:t>ip</a:t>
            </a:r>
            <a:r>
              <a:rPr lang="en-US" b="1" dirty="0"/>
              <a:t> </a:t>
            </a:r>
            <a:r>
              <a:rPr lang="en-US" b="1" dirty="0" err="1"/>
              <a:t>bgp</a:t>
            </a:r>
            <a:r>
              <a:rPr lang="en-US" dirty="0"/>
              <a:t> </a:t>
            </a:r>
            <a:r>
              <a:rPr lang="en-US" i="1" dirty="0" smtClean="0"/>
              <a:t>&lt;network&gt; &lt;network-mask&gt; </a:t>
            </a:r>
            <a:endParaRPr lang="en-US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8978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1424" y="814333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schemeClr val="bg1"/>
                </a:solidFill>
              </a:rPr>
              <a:t>III. K</a:t>
            </a:r>
            <a:r>
              <a:rPr lang="id-ID" sz="2400" dirty="0" smtClean="0">
                <a:solidFill>
                  <a:schemeClr val="bg1"/>
                </a:solidFill>
              </a:rPr>
              <a:t>onfigurasi </a:t>
            </a:r>
            <a:r>
              <a:rPr lang="id-ID" sz="2400" i="1" dirty="0">
                <a:solidFill>
                  <a:schemeClr val="bg1"/>
                </a:solidFill>
              </a:rPr>
              <a:t>router </a:t>
            </a:r>
            <a:r>
              <a:rPr lang="id-ID" sz="2400" dirty="0">
                <a:solidFill>
                  <a:schemeClr val="bg1"/>
                </a:solidFill>
              </a:rPr>
              <a:t>pada </a:t>
            </a:r>
            <a:r>
              <a:rPr lang="en-US" sz="2400" i="1" dirty="0" smtClean="0">
                <a:solidFill>
                  <a:schemeClr val="bg1"/>
                </a:solidFill>
              </a:rPr>
              <a:t>core</a:t>
            </a:r>
            <a:r>
              <a:rPr lang="id-ID" sz="2400" dirty="0" smtClean="0">
                <a:solidFill>
                  <a:schemeClr val="bg1"/>
                </a:solidFill>
              </a:rPr>
              <a:t> </a:t>
            </a:r>
            <a:r>
              <a:rPr lang="id-ID" sz="2400" dirty="0">
                <a:solidFill>
                  <a:schemeClr val="bg1"/>
                </a:solidFill>
              </a:rPr>
              <a:t>AS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				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44272" y="491168"/>
            <a:ext cx="34563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				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Pelatihan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645" y="1556792"/>
            <a:ext cx="7693819" cy="2816596"/>
          </a:xfrm>
          <a:prstGeom prst="rect">
            <a:avLst/>
          </a:prstGeom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623392" y="4665533"/>
            <a:ext cx="10823376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800" dirty="0" err="1" smtClean="0">
                <a:cs typeface="Arial" panose="020B0604020202020204" pitchFamily="34" charset="0"/>
              </a:rPr>
              <a:t>Saat</a:t>
            </a:r>
            <a:r>
              <a:rPr lang="en-US" sz="1800" dirty="0" smtClean="0">
                <a:cs typeface="Arial" panose="020B0604020202020204" pitchFamily="34" charset="0"/>
              </a:rPr>
              <a:t> BGP </a:t>
            </a:r>
            <a:r>
              <a:rPr lang="en-US" sz="1800" dirty="0" err="1" smtClean="0">
                <a:cs typeface="Arial" panose="020B0604020202020204" pitchFamily="34" charset="0"/>
              </a:rPr>
              <a:t>dijalankan</a:t>
            </a:r>
            <a:r>
              <a:rPr lang="en-US" sz="1800" dirty="0" smtClean="0">
                <a:cs typeface="Arial" panose="020B0604020202020204" pitchFamily="34" charset="0"/>
              </a:rPr>
              <a:t> di </a:t>
            </a:r>
            <a:r>
              <a:rPr lang="en-US" sz="1800" dirty="0" err="1" smtClean="0">
                <a:cs typeface="Arial" panose="020B0604020202020204" pitchFamily="34" charset="0"/>
              </a:rPr>
              <a:t>dalam</a:t>
            </a:r>
            <a:r>
              <a:rPr lang="en-US" sz="1800" dirty="0" smtClean="0">
                <a:cs typeface="Arial" panose="020B0604020202020204" pitchFamily="34" charset="0"/>
              </a:rPr>
              <a:t> AS, </a:t>
            </a:r>
            <a:r>
              <a:rPr lang="en-US" sz="1800" dirty="0" err="1" smtClean="0">
                <a:cs typeface="Arial" panose="020B0604020202020204" pitchFamily="34" charset="0"/>
              </a:rPr>
              <a:t>maka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disebut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cs typeface="Arial" panose="020B0604020202020204" pitchFamily="34" charset="0"/>
              </a:rPr>
              <a:t>Internal BGP (IBGP)</a:t>
            </a:r>
            <a:endParaRPr lang="en-US" sz="1800" dirty="0" smtClean="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800" dirty="0" err="1">
                <a:cs typeface="Arial" panose="020B0604020202020204" pitchFamily="34" charset="0"/>
              </a:rPr>
              <a:t>Saat</a:t>
            </a:r>
            <a:r>
              <a:rPr lang="en-US" sz="1800" dirty="0">
                <a:cs typeface="Arial" panose="020B0604020202020204" pitchFamily="34" charset="0"/>
              </a:rPr>
              <a:t> BGP </a:t>
            </a:r>
            <a:r>
              <a:rPr lang="en-US" sz="1800" dirty="0" err="1">
                <a:cs typeface="Arial" panose="020B0604020202020204" pitchFamily="34" charset="0"/>
              </a:rPr>
              <a:t>dijalankan</a:t>
            </a:r>
            <a:r>
              <a:rPr lang="en-US" sz="1800" dirty="0">
                <a:cs typeface="Arial" panose="020B0604020202020204" pitchFamily="34" charset="0"/>
              </a:rPr>
              <a:t> di </a:t>
            </a:r>
            <a:r>
              <a:rPr lang="en-US" sz="1800" b="1" dirty="0" err="1" smtClean="0">
                <a:cs typeface="Arial" panose="020B0604020202020204" pitchFamily="34" charset="0"/>
              </a:rPr>
              <a:t>antar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>
                <a:cs typeface="Arial" panose="020B0604020202020204" pitchFamily="34" charset="0"/>
              </a:rPr>
              <a:t>AS, </a:t>
            </a:r>
            <a:r>
              <a:rPr lang="en-US" sz="1800" dirty="0" err="1">
                <a:cs typeface="Arial" panose="020B0604020202020204" pitchFamily="34" charset="0"/>
              </a:rPr>
              <a:t>maka</a:t>
            </a:r>
            <a:r>
              <a:rPr lang="en-US" sz="1800" dirty="0">
                <a:cs typeface="Arial" panose="020B0604020202020204" pitchFamily="34" charset="0"/>
              </a:rPr>
              <a:t> </a:t>
            </a:r>
            <a:r>
              <a:rPr lang="en-US" sz="1800" dirty="0" err="1">
                <a:cs typeface="Arial" panose="020B0604020202020204" pitchFamily="34" charset="0"/>
              </a:rPr>
              <a:t>disebut</a:t>
            </a:r>
            <a:r>
              <a:rPr lang="en-US" sz="1800" dirty="0"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cs typeface="Arial" panose="020B0604020202020204" pitchFamily="34" charset="0"/>
              </a:rPr>
              <a:t>Eksternal</a:t>
            </a:r>
            <a:r>
              <a:rPr lang="en-US" sz="1800" b="1" dirty="0" smtClean="0">
                <a:cs typeface="Arial" panose="020B0604020202020204" pitchFamily="34" charset="0"/>
              </a:rPr>
              <a:t> </a:t>
            </a:r>
            <a:r>
              <a:rPr lang="en-US" sz="1800" b="1" dirty="0">
                <a:cs typeface="Arial" panose="020B0604020202020204" pitchFamily="34" charset="0"/>
              </a:rPr>
              <a:t>BGP </a:t>
            </a:r>
            <a:r>
              <a:rPr lang="en-US" sz="1800" b="1" dirty="0" smtClean="0">
                <a:cs typeface="Arial" panose="020B0604020202020204" pitchFamily="34" charset="0"/>
              </a:rPr>
              <a:t>(EBGP</a:t>
            </a:r>
            <a:r>
              <a:rPr lang="en-US" sz="1800" b="1" dirty="0">
                <a:cs typeface="Arial" panose="020B0604020202020204" pitchFamily="34" charset="0"/>
              </a:rPr>
              <a:t>)</a:t>
            </a:r>
            <a:endParaRPr lang="en-US" sz="1800" dirty="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800" dirty="0" smtClean="0">
                <a:cs typeface="Arial" panose="020B0604020202020204" pitchFamily="34" charset="0"/>
              </a:rPr>
              <a:t>Router BGP yang me-</a:t>
            </a:r>
            <a:r>
              <a:rPr lang="en-US" sz="1800" i="1" dirty="0" smtClean="0">
                <a:cs typeface="Arial" panose="020B0604020202020204" pitchFamily="34" charset="0"/>
              </a:rPr>
              <a:t>route</a:t>
            </a:r>
            <a:r>
              <a:rPr lang="en-US" sz="1800" dirty="0" smtClean="0">
                <a:cs typeface="Arial" panose="020B0604020202020204" pitchFamily="34" charset="0"/>
              </a:rPr>
              <a:t>-</a:t>
            </a:r>
            <a:r>
              <a:rPr lang="en-US" sz="1800" dirty="0" err="1" smtClean="0">
                <a:cs typeface="Arial" panose="020B0604020202020204" pitchFamily="34" charset="0"/>
              </a:rPr>
              <a:t>kan</a:t>
            </a:r>
            <a:r>
              <a:rPr lang="en-US" sz="1800" dirty="0" smtClean="0">
                <a:cs typeface="Arial" panose="020B0604020202020204" pitchFamily="34" charset="0"/>
              </a:rPr>
              <a:t> IBGP traffic, </a:t>
            </a:r>
            <a:r>
              <a:rPr lang="en-US" sz="1800" dirty="0" err="1" smtClean="0">
                <a:cs typeface="Arial" panose="020B0604020202020204" pitchFamily="34" charset="0"/>
              </a:rPr>
              <a:t>disebut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cs typeface="Arial" panose="020B0604020202020204" pitchFamily="34" charset="0"/>
              </a:rPr>
              <a:t>transit router. </a:t>
            </a:r>
            <a:endParaRPr lang="en-US" sz="1800" dirty="0" smtClean="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800" dirty="0" smtClean="0">
                <a:cs typeface="Arial" panose="020B0604020202020204" pitchFamily="34" charset="0"/>
              </a:rPr>
              <a:t>Router-router yang </a:t>
            </a:r>
            <a:r>
              <a:rPr lang="en-US" sz="1800" dirty="0" err="1" smtClean="0">
                <a:cs typeface="Arial" panose="020B0604020202020204" pitchFamily="34" charset="0"/>
              </a:rPr>
              <a:t>letaknya</a:t>
            </a:r>
            <a:r>
              <a:rPr lang="en-US" sz="1800" dirty="0" smtClean="0">
                <a:cs typeface="Arial" panose="020B0604020202020204" pitchFamily="34" charset="0"/>
              </a:rPr>
              <a:t> di </a:t>
            </a:r>
            <a:r>
              <a:rPr lang="en-US" sz="1800" dirty="0" err="1" smtClean="0">
                <a:cs typeface="Arial" panose="020B0604020202020204" pitchFamily="34" charset="0"/>
              </a:rPr>
              <a:t>perbatasan</a:t>
            </a:r>
            <a:r>
              <a:rPr lang="en-US" sz="1800" dirty="0" smtClean="0">
                <a:cs typeface="Arial" panose="020B0604020202020204" pitchFamily="34" charset="0"/>
              </a:rPr>
              <a:t> AS </a:t>
            </a:r>
            <a:r>
              <a:rPr lang="en-US" sz="1800" dirty="0" err="1" smtClean="0">
                <a:cs typeface="Arial" panose="020B0604020202020204" pitchFamily="34" charset="0"/>
              </a:rPr>
              <a:t>jaringan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dan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menggunkan</a:t>
            </a:r>
            <a:r>
              <a:rPr lang="en-US" sz="1800" dirty="0" smtClean="0">
                <a:cs typeface="Arial" panose="020B0604020202020204" pitchFamily="34" charset="0"/>
              </a:rPr>
              <a:t> EBGP </a:t>
            </a:r>
            <a:r>
              <a:rPr lang="en-US" sz="1800" dirty="0" err="1" smtClean="0">
                <a:cs typeface="Arial" panose="020B0604020202020204" pitchFamily="34" charset="0"/>
              </a:rPr>
              <a:t>untuk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bertukar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informasi</a:t>
            </a:r>
            <a:r>
              <a:rPr lang="en-US" sz="1800" dirty="0" smtClean="0">
                <a:cs typeface="Arial" panose="020B0604020202020204" pitchFamily="34" charset="0"/>
              </a:rPr>
              <a:t>   </a:t>
            </a:r>
            <a:r>
              <a:rPr lang="en-US" sz="1800" dirty="0" err="1" smtClean="0">
                <a:cs typeface="Arial" panose="020B0604020202020204" pitchFamily="34" charset="0"/>
              </a:rPr>
              <a:t>disebut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b="1" i="1" dirty="0" smtClean="0">
                <a:cs typeface="Arial" panose="020B0604020202020204" pitchFamily="34" charset="0"/>
              </a:rPr>
              <a:t>border router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atau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b="1" i="1" dirty="0" smtClean="0">
                <a:cs typeface="Arial" panose="020B0604020202020204" pitchFamily="34" charset="0"/>
              </a:rPr>
              <a:t>edge router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0538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23391" y="2744314"/>
            <a:ext cx="17748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EBGP</a:t>
            </a: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012" y="1184847"/>
            <a:ext cx="6853434" cy="269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16"/>
          <p:cNvSpPr>
            <a:spLocks noChangeArrowheads="1"/>
          </p:cNvSpPr>
          <p:nvPr/>
        </p:nvSpPr>
        <p:spPr bwMode="auto">
          <a:xfrm>
            <a:off x="5785474" y="2059157"/>
            <a:ext cx="2304255" cy="1028057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623392" y="3201514"/>
            <a:ext cx="11043592" cy="3629744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latin typeface="Courier New" panose="02070309020205020404" pitchFamily="49" charset="0"/>
                <a:cs typeface="Times New Roman" panose="02020603050405020304" pitchFamily="18" charset="0"/>
              </a:rPr>
              <a:t>RTA(</a:t>
            </a:r>
            <a:r>
              <a:rPr lang="en-US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config</a:t>
            </a:r>
            <a:r>
              <a:rPr lang="en-US" dirty="0">
                <a:latin typeface="Courier New" panose="02070309020205020404" pitchFamily="49" charset="0"/>
                <a:cs typeface="Times New Roman" panose="02020603050405020304" pitchFamily="18" charset="0"/>
              </a:rPr>
              <a:t>)#</a:t>
            </a:r>
            <a:r>
              <a:rPr lang="en-US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router </a:t>
            </a:r>
            <a:r>
              <a:rPr lang="en-US" b="1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bgp</a:t>
            </a:r>
            <a:r>
              <a:rPr lang="en-US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 100</a:t>
            </a:r>
            <a:endParaRPr lang="en-US" dirty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latin typeface="Courier New" panose="02070309020205020404" pitchFamily="49" charset="0"/>
                <a:cs typeface="Times New Roman" panose="02020603050405020304" pitchFamily="18" charset="0"/>
              </a:rPr>
              <a:t>RTA(</a:t>
            </a:r>
            <a:r>
              <a:rPr lang="en-US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config</a:t>
            </a:r>
            <a:r>
              <a:rPr lang="en-US" dirty="0">
                <a:latin typeface="Courier New" panose="02070309020205020404" pitchFamily="49" charset="0"/>
                <a:cs typeface="Times New Roman" panose="02020603050405020304" pitchFamily="18" charset="0"/>
              </a:rPr>
              <a:t>-router)#</a:t>
            </a:r>
            <a:r>
              <a:rPr lang="en-US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neighbor 10.1.1.1 remote-as 200</a:t>
            </a:r>
            <a:endParaRPr lang="en-US" dirty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dirty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latin typeface="Courier New" panose="02070309020205020404" pitchFamily="49" charset="0"/>
                <a:cs typeface="Times New Roman" panose="02020603050405020304" pitchFamily="18" charset="0"/>
              </a:rPr>
              <a:t>RTB(</a:t>
            </a:r>
            <a:r>
              <a:rPr lang="en-US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config</a:t>
            </a:r>
            <a:r>
              <a:rPr lang="en-US" dirty="0">
                <a:latin typeface="Courier New" panose="02070309020205020404" pitchFamily="49" charset="0"/>
                <a:cs typeface="Times New Roman" panose="02020603050405020304" pitchFamily="18" charset="0"/>
              </a:rPr>
              <a:t>)#</a:t>
            </a:r>
            <a:r>
              <a:rPr lang="en-US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router </a:t>
            </a:r>
            <a:r>
              <a:rPr lang="en-US" b="1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bgp</a:t>
            </a:r>
            <a:r>
              <a:rPr lang="en-US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 200</a:t>
            </a:r>
            <a:endParaRPr lang="en-US" dirty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latin typeface="Courier New" panose="02070309020205020404" pitchFamily="49" charset="0"/>
                <a:cs typeface="Times New Roman" panose="02020603050405020304" pitchFamily="18" charset="0"/>
              </a:rPr>
              <a:t>RTB(</a:t>
            </a:r>
            <a:r>
              <a:rPr lang="en-US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config</a:t>
            </a:r>
            <a:r>
              <a:rPr lang="en-US" dirty="0">
                <a:latin typeface="Courier New" panose="02070309020205020404" pitchFamily="49" charset="0"/>
                <a:cs typeface="Times New Roman" panose="02020603050405020304" pitchFamily="18" charset="0"/>
              </a:rPr>
              <a:t>-router)#</a:t>
            </a:r>
            <a:r>
              <a:rPr lang="en-US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neighbor 10.1.1.2 remote-as 100</a:t>
            </a:r>
            <a:endParaRPr lang="en-US" dirty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cs typeface="Times New Roman" panose="02020603050405020304" pitchFamily="18" charset="0"/>
              </a:rPr>
              <a:t>RTB: Note that the </a:t>
            </a:r>
            <a:r>
              <a:rPr lang="en-US" b="1" dirty="0">
                <a:cs typeface="Times New Roman" panose="02020603050405020304" pitchFamily="18" charset="0"/>
              </a:rPr>
              <a:t>neighbor</a:t>
            </a:r>
            <a:r>
              <a:rPr lang="en-US" dirty="0">
                <a:cs typeface="Times New Roman" panose="02020603050405020304" pitchFamily="18" charset="0"/>
              </a:rPr>
              <a:t> command’s </a:t>
            </a:r>
            <a:r>
              <a:rPr lang="en-US" b="1" dirty="0">
                <a:cs typeface="Times New Roman" panose="02020603050405020304" pitchFamily="18" charset="0"/>
              </a:rPr>
              <a:t>remote-as</a:t>
            </a:r>
            <a:r>
              <a:rPr lang="en-US" dirty="0">
                <a:cs typeface="Times New Roman" panose="02020603050405020304" pitchFamily="18" charset="0"/>
              </a:rPr>
              <a:t> value, 100, is different from the AS number specified by the </a:t>
            </a:r>
            <a:r>
              <a:rPr lang="en-US" b="1" dirty="0">
                <a:cs typeface="Times New Roman" panose="02020603050405020304" pitchFamily="18" charset="0"/>
              </a:rPr>
              <a:t>router </a:t>
            </a:r>
            <a:r>
              <a:rPr lang="en-US" b="1" dirty="0" err="1">
                <a:cs typeface="Times New Roman" panose="02020603050405020304" pitchFamily="18" charset="0"/>
              </a:rPr>
              <a:t>bgp</a:t>
            </a:r>
            <a:r>
              <a:rPr lang="en-US" dirty="0">
                <a:cs typeface="Times New Roman" panose="02020603050405020304" pitchFamily="18" charset="0"/>
              </a:rPr>
              <a:t> command (200). </a:t>
            </a:r>
          </a:p>
          <a:p>
            <a:pPr>
              <a:lnSpc>
                <a:spcPct val="90000"/>
              </a:lnSpc>
            </a:pPr>
            <a:r>
              <a:rPr lang="en-US" dirty="0">
                <a:cs typeface="Times New Roman" panose="02020603050405020304" pitchFamily="18" charset="0"/>
              </a:rPr>
              <a:t>Because the two AS numbers are different, BGP will start an </a:t>
            </a:r>
            <a:r>
              <a:rPr lang="en-US" b="1" dirty="0">
                <a:solidFill>
                  <a:schemeClr val="accent2"/>
                </a:solidFill>
                <a:cs typeface="Times New Roman" panose="02020603050405020304" pitchFamily="18" charset="0"/>
              </a:rPr>
              <a:t>EBGP</a:t>
            </a:r>
            <a:r>
              <a:rPr lang="en-US" dirty="0">
                <a:cs typeface="Times New Roman" panose="02020603050405020304" pitchFamily="18" charset="0"/>
              </a:rPr>
              <a:t> connection with RTA. </a:t>
            </a:r>
          </a:p>
          <a:p>
            <a:pPr>
              <a:lnSpc>
                <a:spcPct val="90000"/>
              </a:lnSpc>
            </a:pPr>
            <a:r>
              <a:rPr lang="en-US" dirty="0">
                <a:cs typeface="Times New Roman" panose="02020603050405020304" pitchFamily="18" charset="0"/>
              </a:rPr>
              <a:t>Communication will occur between autonomous systems.</a:t>
            </a:r>
          </a:p>
        </p:txBody>
      </p:sp>
      <p:sp>
        <p:nvSpPr>
          <p:cNvPr id="11" name="Oval 19"/>
          <p:cNvSpPr>
            <a:spLocks noChangeArrowheads="1"/>
          </p:cNvSpPr>
          <p:nvPr/>
        </p:nvSpPr>
        <p:spPr bwMode="auto">
          <a:xfrm>
            <a:off x="4128591" y="3201514"/>
            <a:ext cx="986035" cy="444458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20"/>
          <p:cNvSpPr>
            <a:spLocks noChangeArrowheads="1"/>
          </p:cNvSpPr>
          <p:nvPr/>
        </p:nvSpPr>
        <p:spPr bwMode="auto">
          <a:xfrm>
            <a:off x="7709991" y="3582514"/>
            <a:ext cx="986035" cy="444458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21"/>
          <p:cNvSpPr>
            <a:spLocks noChangeArrowheads="1"/>
          </p:cNvSpPr>
          <p:nvPr/>
        </p:nvSpPr>
        <p:spPr bwMode="auto">
          <a:xfrm>
            <a:off x="4128591" y="4192114"/>
            <a:ext cx="986035" cy="444458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22"/>
          <p:cNvSpPr>
            <a:spLocks noChangeArrowheads="1"/>
          </p:cNvSpPr>
          <p:nvPr/>
        </p:nvSpPr>
        <p:spPr bwMode="auto">
          <a:xfrm>
            <a:off x="7786191" y="4496914"/>
            <a:ext cx="986035" cy="444458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auto">
          <a:xfrm>
            <a:off x="4890592" y="3430114"/>
            <a:ext cx="3648330" cy="296306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auto">
          <a:xfrm>
            <a:off x="4966792" y="4420714"/>
            <a:ext cx="3648330" cy="296306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4960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1424" y="836712"/>
            <a:ext cx="110172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Profil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: MOCHAMMAD ZEN SAMSONO HADI, ST. MSc. Ph.D.</a:t>
            </a:r>
            <a:r>
              <a:rPr lang="en-US" dirty="0">
                <a:solidFill>
                  <a:schemeClr val="bg1"/>
                </a:solidFill>
              </a:rPr>
              <a:t>				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6604767" y="5013176"/>
            <a:ext cx="57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0926" y="1412776"/>
            <a:ext cx="92035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en-US" dirty="0" err="1"/>
              <a:t>Jabatan</a:t>
            </a:r>
            <a:r>
              <a:rPr lang="en-US" dirty="0"/>
              <a:t> </a:t>
            </a:r>
            <a:r>
              <a:rPr lang="en-US" dirty="0" err="1" smtClean="0"/>
              <a:t>Akademik</a:t>
            </a:r>
            <a:r>
              <a:rPr lang="en-US" dirty="0" smtClean="0"/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Dosen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Teknik</a:t>
            </a:r>
            <a:r>
              <a:rPr lang="en-US" dirty="0" smtClean="0">
                <a:solidFill>
                  <a:srgbClr val="FF0000"/>
                </a:solidFill>
              </a:rPr>
              <a:t> Telekomunikasi PENS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0070C0"/>
                </a:solidFill>
              </a:rPr>
              <a:t>Pendidikan</a:t>
            </a:r>
            <a:endParaRPr lang="en-US" dirty="0" smtClean="0">
              <a:solidFill>
                <a:srgbClr val="FF0000"/>
              </a:solidFill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S1 </a:t>
            </a:r>
            <a:r>
              <a:rPr lang="en-US" dirty="0" err="1" smtClean="0">
                <a:solidFill>
                  <a:srgbClr val="FF0000"/>
                </a:solidFill>
              </a:rPr>
              <a:t>Teknik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Elektro</a:t>
            </a:r>
            <a:r>
              <a:rPr lang="en-US" dirty="0" smtClean="0">
                <a:solidFill>
                  <a:srgbClr val="FF0000"/>
                </a:solidFill>
              </a:rPr>
              <a:t> ITS Surabaya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S2 University of Applied Sciences, Darmstadt, Germany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S3 Toyohashi University of Technology, Japan</a:t>
            </a:r>
            <a:endParaRPr lang="en-US" dirty="0">
              <a:solidFill>
                <a:srgbClr val="FF0000"/>
              </a:solidFill>
            </a:endParaRPr>
          </a:p>
          <a:p>
            <a:pPr marL="285750" lvl="0" indent="-285750">
              <a:buFont typeface="Wingdings" pitchFamily="2" charset="2"/>
              <a:buChar char="q"/>
            </a:pPr>
            <a:endParaRPr lang="en-US" dirty="0">
              <a:solidFill>
                <a:srgbClr val="0070C0"/>
              </a:solidFill>
            </a:endParaRPr>
          </a:p>
          <a:p>
            <a:pPr marL="285750" lvl="0" indent="-285750">
              <a:buFont typeface="Wingdings" pitchFamily="2" charset="2"/>
              <a:buChar char="q"/>
            </a:pPr>
            <a:endParaRPr lang="en-US" dirty="0">
              <a:solidFill>
                <a:srgbClr val="0070C0"/>
              </a:solidFill>
            </a:endParaRPr>
          </a:p>
          <a:p>
            <a:pPr marL="285750" lvl="0" indent="-285750">
              <a:buFont typeface="Wingdings" pitchFamily="2" charset="2"/>
              <a:buChar char="q"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err="1"/>
              <a:t>Riwayat</a:t>
            </a:r>
            <a:r>
              <a:rPr lang="en-US" dirty="0"/>
              <a:t> </a:t>
            </a:r>
            <a:r>
              <a:rPr lang="en-US" dirty="0" err="1"/>
              <a:t>Pekerjaan</a:t>
            </a:r>
            <a:endParaRPr lang="en-US" dirty="0"/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Quality Assurance Supervisor, PT. Asahi Electronics </a:t>
            </a:r>
            <a:r>
              <a:rPr lang="en-US" dirty="0" err="1" smtClean="0">
                <a:solidFill>
                  <a:srgbClr val="FF0000"/>
                </a:solidFill>
              </a:rPr>
              <a:t>Batam</a:t>
            </a:r>
            <a:r>
              <a:rPr lang="en-US" dirty="0" smtClean="0">
                <a:solidFill>
                  <a:srgbClr val="FF0000"/>
                </a:solidFill>
              </a:rPr>
              <a:t>, Indonesia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Technical Engineering Staff, Flextronics </a:t>
            </a:r>
            <a:r>
              <a:rPr lang="en-US" dirty="0" err="1" smtClean="0">
                <a:solidFill>
                  <a:srgbClr val="FF0000"/>
                </a:solidFill>
              </a:rPr>
              <a:t>Sdn</a:t>
            </a:r>
            <a:r>
              <a:rPr lang="en-US" dirty="0" smtClean="0">
                <a:solidFill>
                  <a:srgbClr val="FF0000"/>
                </a:solidFill>
              </a:rPr>
              <a:t>. Bhd., Johor </a:t>
            </a:r>
            <a:r>
              <a:rPr lang="en-US" dirty="0" err="1" smtClean="0">
                <a:solidFill>
                  <a:srgbClr val="FF0000"/>
                </a:solidFill>
              </a:rPr>
              <a:t>Bahru</a:t>
            </a:r>
            <a:r>
              <a:rPr lang="en-US" dirty="0" smtClean="0">
                <a:solidFill>
                  <a:srgbClr val="FF0000"/>
                </a:solidFill>
              </a:rPr>
              <a:t>, Malaysia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err="1" smtClean="0">
                <a:solidFill>
                  <a:srgbClr val="FF0000"/>
                </a:solidFill>
              </a:rPr>
              <a:t>Dosen</a:t>
            </a:r>
            <a:r>
              <a:rPr lang="en-US" dirty="0" smtClean="0">
                <a:solidFill>
                  <a:srgbClr val="FF0000"/>
                </a:solidFill>
              </a:rPr>
              <a:t> PENS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Staff Deutsche Telekom, Darmstadt, Germany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err="1" smtClean="0">
                <a:solidFill>
                  <a:srgbClr val="FF0000"/>
                </a:solidFill>
              </a:rPr>
              <a:t>Karyawan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Okamedo</a:t>
            </a:r>
            <a:r>
              <a:rPr lang="en-US" dirty="0" smtClean="0">
                <a:solidFill>
                  <a:srgbClr val="FF0000"/>
                </a:solidFill>
              </a:rPr>
              <a:t>, Toyohashi, Japan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59152" y="3284984"/>
            <a:ext cx="32633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Contact</a:t>
            </a:r>
            <a:endParaRPr lang="en-US" sz="1400" dirty="0"/>
          </a:p>
          <a:p>
            <a:pPr lvl="0"/>
            <a:r>
              <a:rPr lang="en-US" sz="1400" b="1" dirty="0"/>
              <a:t>HP WA only </a:t>
            </a:r>
            <a:r>
              <a:rPr lang="en-US" sz="1400" b="1" dirty="0" smtClean="0"/>
              <a:t>: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</a:rPr>
              <a:t>081292109194</a:t>
            </a:r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b="1" dirty="0"/>
              <a:t>Email	</a:t>
            </a:r>
            <a:r>
              <a:rPr lang="en-US" sz="1400" b="1" dirty="0" smtClean="0"/>
              <a:t>  : zenhadi@pens.ac.id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94134" y="1412776"/>
            <a:ext cx="1676400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1340768"/>
            <a:ext cx="2016224" cy="200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8328" y="13828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93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87761" y="2270048"/>
            <a:ext cx="159561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</a:rPr>
              <a:t>IBGP</a:t>
            </a:r>
          </a:p>
        </p:txBody>
      </p:sp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023" y="772508"/>
            <a:ext cx="7180280" cy="304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val 16"/>
          <p:cNvSpPr>
            <a:spLocks noChangeArrowheads="1"/>
          </p:cNvSpPr>
          <p:nvPr/>
        </p:nvSpPr>
        <p:spPr bwMode="auto">
          <a:xfrm>
            <a:off x="7680176" y="854335"/>
            <a:ext cx="2663307" cy="1415713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335360" y="2803448"/>
            <a:ext cx="10460161" cy="38862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6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RTB(</a:t>
            </a:r>
            <a:r>
              <a:rPr lang="en-US" sz="1600" b="1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config</a:t>
            </a:r>
            <a:r>
              <a:rPr lang="en-US" sz="16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)#router </a:t>
            </a:r>
            <a:r>
              <a:rPr lang="en-US" sz="1600" b="1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bgp</a:t>
            </a:r>
            <a:r>
              <a:rPr lang="en-US" sz="16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 200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RTB(</a:t>
            </a:r>
            <a:r>
              <a:rPr lang="en-US" sz="1600" b="1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config</a:t>
            </a:r>
            <a:r>
              <a:rPr lang="en-US" sz="16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-router)#neighbor 172.16.1.2 remote-as 200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RTB(</a:t>
            </a:r>
            <a:r>
              <a:rPr lang="en-US" sz="1600" b="1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config</a:t>
            </a:r>
            <a:r>
              <a:rPr lang="en-US" sz="16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-router)#neighbor 172.16.1.2 update-source loopback 0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600" b="1" dirty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RTC(</a:t>
            </a:r>
            <a:r>
              <a:rPr lang="en-US" sz="1600" b="1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config</a:t>
            </a:r>
            <a:r>
              <a:rPr lang="en-US" sz="16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)#router </a:t>
            </a:r>
            <a:r>
              <a:rPr lang="en-US" sz="1600" b="1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bgp</a:t>
            </a:r>
            <a:r>
              <a:rPr lang="en-US" sz="16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 200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RTC(</a:t>
            </a:r>
            <a:r>
              <a:rPr lang="en-US" sz="1600" b="1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config</a:t>
            </a:r>
            <a:r>
              <a:rPr lang="en-US" sz="16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-router)#neighbor 172.16.1.1 remote-as 200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RTC(</a:t>
            </a:r>
            <a:r>
              <a:rPr lang="en-US" sz="1600" b="1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config</a:t>
            </a:r>
            <a:r>
              <a:rPr lang="en-US" sz="16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-router)#neighbor 172.16.1.1 update-source loopback 0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6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cs typeface="Times New Roman" panose="02020603050405020304" pitchFamily="18" charset="0"/>
              </a:rPr>
              <a:t>Since the </a:t>
            </a:r>
            <a:r>
              <a:rPr lang="en-US" sz="1600" b="1" dirty="0">
                <a:cs typeface="Times New Roman" panose="02020603050405020304" pitchFamily="18" charset="0"/>
              </a:rPr>
              <a:t>remote-as</a:t>
            </a:r>
            <a:r>
              <a:rPr lang="en-US" sz="1600" dirty="0">
                <a:cs typeface="Times New Roman" panose="02020603050405020304" pitchFamily="18" charset="0"/>
              </a:rPr>
              <a:t> value (200) is the same as RTB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1600" dirty="0">
                <a:cs typeface="Times New Roman" panose="02020603050405020304" pitchFamily="18" charset="0"/>
              </a:rPr>
              <a:t>s BGP AS number, BGP recognizes that this connection will occur within AS 200, so it attempts to establish an </a:t>
            </a:r>
            <a:r>
              <a:rPr lang="en-US" sz="1600" dirty="0">
                <a:solidFill>
                  <a:srgbClr val="CC0000"/>
                </a:solidFill>
                <a:cs typeface="Times New Roman" panose="02020603050405020304" pitchFamily="18" charset="0"/>
              </a:rPr>
              <a:t>IBGP</a:t>
            </a:r>
            <a:r>
              <a:rPr lang="en-US" sz="1600" dirty="0">
                <a:cs typeface="Times New Roman" panose="02020603050405020304" pitchFamily="18" charset="0"/>
              </a:rPr>
              <a:t> session. 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cs typeface="Times New Roman" panose="02020603050405020304" pitchFamily="18" charset="0"/>
              </a:rPr>
              <a:t>In reality, AS 200 is not a remote AS at all; it is the local AS, since both routers live there. But for simplicity, the keyword </a:t>
            </a:r>
            <a:r>
              <a:rPr lang="en-US" sz="1600" b="1" dirty="0">
                <a:cs typeface="Times New Roman" panose="02020603050405020304" pitchFamily="18" charset="0"/>
              </a:rPr>
              <a:t>remote-as</a:t>
            </a:r>
            <a:r>
              <a:rPr lang="en-US" sz="1600" dirty="0">
                <a:cs typeface="Times New Roman" panose="02020603050405020304" pitchFamily="18" charset="0"/>
              </a:rPr>
              <a:t> is used when configuring both EBGP and IBGP sessions.</a:t>
            </a:r>
            <a:endParaRPr lang="en-US" sz="1600" dirty="0"/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3156514" y="3222548"/>
            <a:ext cx="886454" cy="381000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6356914" y="3527348"/>
            <a:ext cx="886454" cy="381000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3156514" y="4343266"/>
            <a:ext cx="886454" cy="381000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2"/>
          <p:cNvSpPr>
            <a:spLocks noChangeArrowheads="1"/>
          </p:cNvSpPr>
          <p:nvPr/>
        </p:nvSpPr>
        <p:spPr bwMode="auto">
          <a:xfrm>
            <a:off x="6171827" y="4595824"/>
            <a:ext cx="886454" cy="381000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3918514" y="3527348"/>
            <a:ext cx="2438400" cy="11112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3918514" y="4484699"/>
            <a:ext cx="2748008" cy="1524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9271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  <p:bldP spid="19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83432" y="1978729"/>
            <a:ext cx="9937104" cy="3728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Autonomous System (AS)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kumpulan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jaringan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administrasi</a:t>
            </a:r>
            <a:r>
              <a:rPr lang="en-US" sz="2000" dirty="0"/>
              <a:t>/</a:t>
            </a:r>
            <a:r>
              <a:rPr lang="en-US" sz="2000" dirty="0" err="1"/>
              <a:t>kebijakan</a:t>
            </a:r>
            <a:r>
              <a:rPr lang="en-US" sz="2000" dirty="0"/>
              <a:t> yang </a:t>
            </a:r>
            <a:r>
              <a:rPr lang="en-US" sz="2000" dirty="0" err="1" smtClean="0"/>
              <a:t>sama</a:t>
            </a:r>
            <a:r>
              <a:rPr lang="en-US" sz="2000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AS </a:t>
            </a:r>
            <a:r>
              <a:rPr lang="en-US" sz="2000" dirty="0" err="1"/>
              <a:t>memiliki</a:t>
            </a:r>
            <a:r>
              <a:rPr lang="en-US" sz="2000" dirty="0"/>
              <a:t> identifier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bertukar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AS yang lain </a:t>
            </a:r>
            <a:r>
              <a:rPr lang="en-US" sz="2000" dirty="0" err="1"/>
              <a:t>berupa</a:t>
            </a:r>
            <a:r>
              <a:rPr lang="en-US" sz="2000" dirty="0"/>
              <a:t> </a:t>
            </a:r>
            <a:r>
              <a:rPr lang="en-US" sz="2000" dirty="0" err="1"/>
              <a:t>nomor</a:t>
            </a:r>
            <a:r>
              <a:rPr lang="en-US" sz="2000" dirty="0"/>
              <a:t> yang </a:t>
            </a:r>
            <a:r>
              <a:rPr lang="en-US" sz="2000" dirty="0" err="1"/>
              <a:t>disebut</a:t>
            </a:r>
            <a:r>
              <a:rPr lang="en-US" sz="2000" dirty="0"/>
              <a:t> </a:t>
            </a:r>
            <a:r>
              <a:rPr lang="en-US" sz="2000" i="1" dirty="0"/>
              <a:t>Autonomous System Number </a:t>
            </a:r>
            <a:r>
              <a:rPr lang="en-US" sz="2000" dirty="0"/>
              <a:t>(ASN).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ASN </a:t>
            </a:r>
            <a:r>
              <a:rPr lang="en-US" sz="2000" dirty="0" err="1"/>
              <a:t>mulai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1 </a:t>
            </a:r>
            <a:r>
              <a:rPr lang="en-US" sz="2000" dirty="0" err="1"/>
              <a:t>sampai</a:t>
            </a:r>
            <a:r>
              <a:rPr lang="en-US" sz="2000" dirty="0"/>
              <a:t> 65,535.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ASN 64,512 </a:t>
            </a:r>
            <a:r>
              <a:rPr lang="en-US" sz="2000" dirty="0" err="1"/>
              <a:t>sampai</a:t>
            </a:r>
            <a:r>
              <a:rPr lang="en-US" sz="2000" dirty="0"/>
              <a:t> 65,535 </a:t>
            </a:r>
            <a:r>
              <a:rPr lang="en-US" sz="2000" dirty="0" err="1"/>
              <a:t>dipakai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keperluan</a:t>
            </a:r>
            <a:r>
              <a:rPr lang="en-US" sz="2000" dirty="0"/>
              <a:t> private.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Border Gateway Protocol (BGP)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salah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jenis</a:t>
            </a:r>
            <a:r>
              <a:rPr lang="en-US" sz="2000" dirty="0"/>
              <a:t> routing protocol yang </a:t>
            </a:r>
            <a:r>
              <a:rPr lang="en-US" sz="2000" dirty="0" err="1"/>
              <a:t>berfungsi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mempertukarkan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antar</a:t>
            </a:r>
            <a:r>
              <a:rPr lang="en-US" sz="2000" dirty="0"/>
              <a:t> Autonomous System (AS).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3432" y="1298377"/>
            <a:ext cx="1087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Kesimpulan</a:t>
            </a:r>
            <a:r>
              <a:rPr lang="en-US" sz="3600" dirty="0" smtClean="0"/>
              <a:t> </a:t>
            </a:r>
            <a:r>
              <a:rPr lang="en-US" sz="3600" dirty="0" err="1" smtClean="0"/>
              <a:t>Pertemuan</a:t>
            </a:r>
            <a:r>
              <a:rPr lang="en-US" sz="3600" dirty="0" smtClean="0"/>
              <a:t> 10 </a:t>
            </a:r>
            <a:r>
              <a:rPr lang="en-US" sz="3600" dirty="0" err="1" smtClean="0"/>
              <a:t>dan</a:t>
            </a:r>
            <a:r>
              <a:rPr lang="en-US" sz="3600" dirty="0" smtClean="0"/>
              <a:t> 11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9416" y="854993"/>
            <a:ext cx="8244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Mengkonfigurasi</a:t>
            </a:r>
            <a:r>
              <a:rPr lang="en-US" dirty="0">
                <a:solidFill>
                  <a:schemeClr val="bg1"/>
                </a:solidFill>
              </a:rPr>
              <a:t> Routing </a:t>
            </a:r>
            <a:r>
              <a:rPr lang="en-US" dirty="0" err="1">
                <a:solidFill>
                  <a:schemeClr val="bg1"/>
                </a:solidFill>
              </a:rPr>
              <a:t>Pada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Perangkat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Jaringan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Antar</a:t>
            </a:r>
            <a:r>
              <a:rPr lang="en-US" dirty="0">
                <a:solidFill>
                  <a:schemeClr val="bg1"/>
                </a:solidFill>
              </a:rPr>
              <a:t> Autonomous System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	</a:t>
            </a:r>
            <a:r>
              <a:rPr lang="en-US" sz="1400" dirty="0" smtClean="0">
                <a:solidFill>
                  <a:schemeClr val="bg1"/>
                </a:solidFill>
              </a:rPr>
              <a:t>				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44272" y="491168"/>
            <a:ext cx="34563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				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Pelatihan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5289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83432" y="1987116"/>
            <a:ext cx="97210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en-US" sz="2400" dirty="0" err="1">
                <a:cs typeface="Arial" panose="020B0604020202020204" pitchFamily="34" charset="0"/>
              </a:rPr>
              <a:t>Jika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sebuah</a:t>
            </a:r>
            <a:r>
              <a:rPr lang="en-US" sz="2400" dirty="0">
                <a:cs typeface="Arial" panose="020B0604020202020204" pitchFamily="34" charset="0"/>
              </a:rPr>
              <a:t> AS </a:t>
            </a:r>
            <a:r>
              <a:rPr lang="en-US" sz="2400" dirty="0" err="1">
                <a:cs typeface="Arial" panose="020B0604020202020204" pitchFamily="34" charset="0"/>
              </a:rPr>
              <a:t>hanya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memiliki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satu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gerbang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keluar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jaringan</a:t>
            </a:r>
            <a:r>
              <a:rPr lang="en-US" sz="2400" dirty="0">
                <a:cs typeface="Arial" panose="020B0604020202020204" pitchFamily="34" charset="0"/>
              </a:rPr>
              <a:t>, </a:t>
            </a:r>
            <a:r>
              <a:rPr lang="en-US" sz="2400" dirty="0" err="1">
                <a:cs typeface="Arial" panose="020B0604020202020204" pitchFamily="34" charset="0"/>
              </a:rPr>
              <a:t>disebut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b="1" dirty="0">
                <a:cs typeface="Arial" panose="020B0604020202020204" pitchFamily="34" charset="0"/>
              </a:rPr>
              <a:t>single-homed system </a:t>
            </a:r>
            <a:endParaRPr lang="en-US" sz="2400" dirty="0"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en-US" sz="2400" dirty="0">
                <a:cs typeface="Arial" panose="020B0604020202020204" pitchFamily="34" charset="0"/>
              </a:rPr>
              <a:t>Single-homed autonomous systems </a:t>
            </a:r>
            <a:r>
              <a:rPr lang="en-US" sz="2400" dirty="0" err="1">
                <a:cs typeface="Arial" panose="020B0604020202020204" pitchFamily="34" charset="0"/>
              </a:rPr>
              <a:t>disebut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juga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b="1" dirty="0">
                <a:cs typeface="Arial" panose="020B0604020202020204" pitchFamily="34" charset="0"/>
              </a:rPr>
              <a:t>stub</a:t>
            </a:r>
            <a:r>
              <a:rPr lang="en-US" sz="2400" dirty="0">
                <a:cs typeface="Arial" panose="020B0604020202020204" pitchFamily="34" charset="0"/>
              </a:rPr>
              <a:t> networks or </a:t>
            </a:r>
            <a:r>
              <a:rPr lang="en-US" sz="2400" dirty="0" smtClean="0">
                <a:cs typeface="Arial" panose="020B0604020202020204" pitchFamily="34" charset="0"/>
              </a:rPr>
              <a:t>stubs.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US" sz="2400" dirty="0" err="1" smtClean="0"/>
              <a:t>Pengertian</a:t>
            </a:r>
            <a:r>
              <a:rPr lang="en-US" sz="2400" dirty="0" smtClean="0"/>
              <a:t> </a:t>
            </a:r>
            <a:r>
              <a:rPr lang="en-US" sz="2400" b="1" dirty="0" smtClean="0"/>
              <a:t>Multi-home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err="1"/>
              <a:t>mempunyai</a:t>
            </a:r>
            <a:r>
              <a:rPr lang="en-US" sz="2400" dirty="0"/>
              <a:t> 2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gerbang</a:t>
            </a:r>
            <a:r>
              <a:rPr lang="en-US" sz="2400" dirty="0"/>
              <a:t> </a:t>
            </a:r>
            <a:r>
              <a:rPr lang="en-US" sz="2400" dirty="0" err="1"/>
              <a:t>keluaran</a:t>
            </a:r>
            <a:r>
              <a:rPr lang="en-US" sz="2400" dirty="0"/>
              <a:t> </a:t>
            </a:r>
            <a:r>
              <a:rPr lang="en-US" sz="2400" dirty="0" err="1" smtClean="0"/>
              <a:t>jaringan</a:t>
            </a:r>
            <a:r>
              <a:rPr lang="en-US" sz="2400" dirty="0" smtClean="0"/>
              <a:t>.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3432" y="1298377"/>
            <a:ext cx="1087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Kesimpulan</a:t>
            </a:r>
            <a:r>
              <a:rPr lang="en-US" sz="3600" dirty="0" smtClean="0"/>
              <a:t> </a:t>
            </a:r>
            <a:r>
              <a:rPr lang="en-US" sz="3600" dirty="0" err="1" smtClean="0"/>
              <a:t>Pertemuan</a:t>
            </a:r>
            <a:r>
              <a:rPr lang="en-US" sz="3600" dirty="0" smtClean="0"/>
              <a:t> 10 </a:t>
            </a:r>
            <a:r>
              <a:rPr lang="en-US" sz="3600" dirty="0" err="1" smtClean="0"/>
              <a:t>dan</a:t>
            </a:r>
            <a:r>
              <a:rPr lang="en-US" sz="3600" dirty="0" smtClean="0"/>
              <a:t> 11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9416" y="854993"/>
            <a:ext cx="10657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+mj-lt"/>
              </a:rPr>
              <a:t>Mengkonfigurasi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Routing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Pada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Perangkat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Jaringan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Antar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Autonomous System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	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				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44272" y="491168"/>
            <a:ext cx="34563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				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Pelatihan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1316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83432" y="1987116"/>
            <a:ext cx="106571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2000" dirty="0" smtClean="0"/>
              <a:t>Cisco, </a:t>
            </a:r>
            <a:r>
              <a:rPr lang="en-US" sz="2000" i="1" dirty="0"/>
              <a:t>IP Routing: BGP Configuration </a:t>
            </a:r>
            <a:r>
              <a:rPr lang="en-US" sz="2000" i="1" dirty="0" smtClean="0"/>
              <a:t>Guide</a:t>
            </a:r>
            <a:r>
              <a:rPr lang="en-US" sz="2000" dirty="0" smtClean="0"/>
              <a:t>, </a:t>
            </a:r>
            <a:endParaRPr lang="en-US" sz="2000" dirty="0"/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/>
              <a:t>Randy Zhang, Micah </a:t>
            </a:r>
            <a:r>
              <a:rPr lang="en-US" sz="2000" dirty="0" smtClean="0"/>
              <a:t>Bartell</a:t>
            </a:r>
            <a:r>
              <a:rPr lang="en-US" sz="2000" dirty="0"/>
              <a:t>, </a:t>
            </a:r>
            <a:r>
              <a:rPr lang="en-US" sz="2000" i="1" dirty="0"/>
              <a:t>BGP Design and </a:t>
            </a:r>
            <a:r>
              <a:rPr lang="en-US" sz="2000" i="1" dirty="0" smtClean="0"/>
              <a:t>Implementation, </a:t>
            </a:r>
            <a:r>
              <a:rPr lang="en-US" sz="2000" dirty="0" smtClean="0"/>
              <a:t>Cisco Press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 smtClean="0"/>
              <a:t>William R. </a:t>
            </a:r>
            <a:r>
              <a:rPr lang="en-US" sz="2000" dirty="0" err="1" smtClean="0"/>
              <a:t>Parkhurst</a:t>
            </a:r>
            <a:r>
              <a:rPr lang="en-US" sz="2000" dirty="0" smtClean="0"/>
              <a:t>, </a:t>
            </a:r>
            <a:r>
              <a:rPr lang="en-US" sz="2000" i="1" dirty="0" smtClean="0"/>
              <a:t>Cisco BGP-4 Command and Configuration Handbook</a:t>
            </a:r>
            <a:r>
              <a:rPr lang="en-US" sz="2000" dirty="0" smtClean="0"/>
              <a:t>, Cisco Press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 smtClean="0"/>
              <a:t>Cisco, </a:t>
            </a:r>
            <a:r>
              <a:rPr lang="en-US" sz="2000" i="1" dirty="0" smtClean="0"/>
              <a:t>Cisco </a:t>
            </a:r>
            <a:r>
              <a:rPr lang="en-US" sz="2000" i="1" dirty="0"/>
              <a:t>IOS IP Configuration </a:t>
            </a:r>
            <a:r>
              <a:rPr lang="en-US" sz="2000" i="1" dirty="0" smtClean="0"/>
              <a:t>Guide Release 12.2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/>
              <a:t>P. Clark, Martin. 2003, Data Networks, IP and the Internet: Protocols, Design and Operation, England: John Wiley &amp; Sons, L td ISBN: 0-470-84856-1.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/>
              <a:t>Hunt, Craig. 2002, TCP/IP Network Administration, Third Edition, United States of America: O’Reilly Media, Inc. ISBN:  978-0-596-00297-8.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/>
              <a:t>Naomi J. </a:t>
            </a:r>
            <a:r>
              <a:rPr lang="en-US" sz="2000" dirty="0" err="1"/>
              <a:t>Alpern</a:t>
            </a:r>
            <a:r>
              <a:rPr lang="en-US" sz="2000" dirty="0"/>
              <a:t> and Robert J. </a:t>
            </a:r>
            <a:r>
              <a:rPr lang="en-US" sz="2000" dirty="0" err="1"/>
              <a:t>Shimonski</a:t>
            </a:r>
            <a:r>
              <a:rPr lang="en-US" sz="2000" dirty="0"/>
              <a:t>. 2010, Eleventh Hour Network+ Exam N10-004 Study Guide, USA: Elsevier Inc. ISBN: 978-1-59749-428-1.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/>
              <a:t>Doug Lowe. 2018, Networking All-in-One For Dummies®, 7th Edition, New Jersey: John Wiley &amp; Sons, </a:t>
            </a:r>
            <a:r>
              <a:rPr lang="en-US" sz="2000" dirty="0" err="1"/>
              <a:t>Inc</a:t>
            </a:r>
            <a:r>
              <a:rPr lang="en-US" sz="2000" dirty="0"/>
              <a:t>, ISBN 978-1-119-47160-8 (</a:t>
            </a:r>
            <a:r>
              <a:rPr lang="en-US" sz="2000" dirty="0" err="1"/>
              <a:t>pbk</a:t>
            </a:r>
            <a:r>
              <a:rPr lang="en-US" sz="2000" dirty="0"/>
              <a:t>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/>
              <a:t>Craig Hunt. </a:t>
            </a:r>
            <a:r>
              <a:rPr lang="en-US" sz="2000" dirty="0" err="1"/>
              <a:t>Desember</a:t>
            </a:r>
            <a:r>
              <a:rPr lang="en-US" sz="2000" dirty="0"/>
              <a:t> 1997, TCP/IP Network </a:t>
            </a:r>
            <a:r>
              <a:rPr lang="en-US" sz="2000" dirty="0" err="1"/>
              <a:t>Administration,Second</a:t>
            </a:r>
            <a:r>
              <a:rPr lang="en-US" sz="2000" dirty="0"/>
              <a:t> Edition, O'Reilly &amp; Associates, ISBN 1-56592-322-7.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3432" y="1298377"/>
            <a:ext cx="1087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Referensi</a:t>
            </a:r>
            <a:r>
              <a:rPr lang="en-US" sz="3600" dirty="0" smtClean="0"/>
              <a:t>: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9416" y="854993"/>
            <a:ext cx="8244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Mengkonfigurasi</a:t>
            </a:r>
            <a:r>
              <a:rPr lang="en-US" dirty="0">
                <a:solidFill>
                  <a:schemeClr val="bg1"/>
                </a:solidFill>
              </a:rPr>
              <a:t> Routing </a:t>
            </a:r>
            <a:r>
              <a:rPr lang="en-US" dirty="0" err="1">
                <a:solidFill>
                  <a:schemeClr val="bg1"/>
                </a:solidFill>
              </a:rPr>
              <a:t>Pada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Perangkat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Jaringan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Antar</a:t>
            </a:r>
            <a:r>
              <a:rPr lang="en-US" dirty="0">
                <a:solidFill>
                  <a:schemeClr val="bg1"/>
                </a:solidFill>
              </a:rPr>
              <a:t> Autonomous System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	</a:t>
            </a:r>
            <a:r>
              <a:rPr lang="en-US" sz="1400" dirty="0" smtClean="0">
                <a:solidFill>
                  <a:schemeClr val="bg1"/>
                </a:solidFill>
              </a:rPr>
              <a:t>				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44272" y="491168"/>
            <a:ext cx="34563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				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Pelatihan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3787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idx="1"/>
          </p:nvPr>
        </p:nvSpPr>
        <p:spPr>
          <a:xfrm>
            <a:off x="551384" y="5046857"/>
            <a:ext cx="10363200" cy="953650"/>
          </a:xfrm>
        </p:spPr>
        <p:txBody>
          <a:bodyPr/>
          <a:lstStyle/>
          <a:p>
            <a:pPr algn="ctr"/>
            <a:r>
              <a:rPr lang="en-US" sz="6000" dirty="0" err="1" smtClean="0"/>
              <a:t>Terima</a:t>
            </a:r>
            <a:r>
              <a:rPr lang="en-US" sz="6000" dirty="0" smtClean="0"/>
              <a:t> </a:t>
            </a:r>
            <a:r>
              <a:rPr lang="en-US" sz="6000" dirty="0" err="1" smtClean="0"/>
              <a:t>Kasih</a:t>
            </a:r>
            <a:endParaRPr lang="id-ID" sz="6000" dirty="0"/>
          </a:p>
        </p:txBody>
      </p:sp>
      <p:sp>
        <p:nvSpPr>
          <p:cNvPr id="10" name="Rectangle 9"/>
          <p:cNvSpPr/>
          <p:nvPr/>
        </p:nvSpPr>
        <p:spPr>
          <a:xfrm>
            <a:off x="767408" y="764704"/>
            <a:ext cx="10657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+mj-lt"/>
              </a:rPr>
              <a:t>Mengkonfigurasi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Routing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Pada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Perangkat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Jaringan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Antar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Autonomous System 	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				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5289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39416" y="854993"/>
            <a:ext cx="8244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Mengkonfigurasi</a:t>
            </a:r>
            <a:r>
              <a:rPr lang="en-US" dirty="0">
                <a:solidFill>
                  <a:schemeClr val="bg1"/>
                </a:solidFill>
              </a:rPr>
              <a:t> Routing </a:t>
            </a:r>
            <a:r>
              <a:rPr lang="en-US" dirty="0" err="1">
                <a:solidFill>
                  <a:schemeClr val="bg1"/>
                </a:solidFill>
              </a:rPr>
              <a:t>Pada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Perangkat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Jaringan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Antar</a:t>
            </a:r>
            <a:r>
              <a:rPr lang="en-US" dirty="0">
                <a:solidFill>
                  <a:schemeClr val="bg1"/>
                </a:solidFill>
              </a:rPr>
              <a:t> Autonomous System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	</a:t>
            </a:r>
            <a:r>
              <a:rPr lang="en-US" sz="1400" dirty="0" smtClean="0">
                <a:solidFill>
                  <a:schemeClr val="bg1"/>
                </a:solidFill>
              </a:rPr>
              <a:t>				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3432" y="1576310"/>
            <a:ext cx="103691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+mj-lt"/>
              </a:rPr>
              <a:t>Deskripsi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Singkat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mengenai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Topik</a:t>
            </a:r>
            <a:endParaRPr lang="en-US" b="1" dirty="0" smtClean="0">
              <a:latin typeface="+mj-lt"/>
            </a:endParaRPr>
          </a:p>
          <a:p>
            <a:r>
              <a:rPr lang="id-ID" b="1" dirty="0"/>
              <a:t>Mata Pelatihan ini memfasilitasi pembentukan kompetensi dalam mengkonfigurasi </a:t>
            </a:r>
            <a:r>
              <a:rPr lang="id-ID" b="1" i="1" dirty="0"/>
              <a:t>routing</a:t>
            </a:r>
            <a:r>
              <a:rPr lang="id-ID" b="1" dirty="0"/>
              <a:t> pada perangkat jaringan antar </a:t>
            </a:r>
            <a:r>
              <a:rPr lang="id-ID" b="1" i="1" dirty="0"/>
              <a:t>Autonomous System</a:t>
            </a:r>
            <a:r>
              <a:rPr lang="id-ID" b="1" dirty="0"/>
              <a:t> (AS</a:t>
            </a:r>
            <a:r>
              <a:rPr lang="id-ID" b="1" dirty="0" smtClean="0"/>
              <a:t>).</a:t>
            </a:r>
            <a:endParaRPr lang="en-US" b="1" dirty="0" smtClean="0"/>
          </a:p>
          <a:p>
            <a:endParaRPr lang="en-US" dirty="0" smtClean="0"/>
          </a:p>
          <a:p>
            <a:r>
              <a:rPr lang="en-US" b="1" dirty="0" err="1" smtClean="0">
                <a:latin typeface="+mj-lt"/>
              </a:rPr>
              <a:t>Tujuan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Pelatihan</a:t>
            </a:r>
            <a:endParaRPr lang="en-US" b="1" dirty="0" smtClean="0">
              <a:latin typeface="+mj-lt"/>
            </a:endParaRPr>
          </a:p>
          <a:p>
            <a:r>
              <a:rPr lang="id-ID" b="1" dirty="0"/>
              <a:t>Setelah mengikuti </a:t>
            </a:r>
            <a:r>
              <a:rPr lang="en-US" b="1" dirty="0" err="1" smtClean="0"/>
              <a:t>pelatihan</a:t>
            </a:r>
            <a:r>
              <a:rPr lang="en-US" b="1" dirty="0" smtClean="0"/>
              <a:t> </a:t>
            </a:r>
            <a:r>
              <a:rPr lang="en-US" b="1" dirty="0" err="1" smtClean="0"/>
              <a:t>ini</a:t>
            </a:r>
            <a:r>
              <a:rPr lang="id-ID" b="1" dirty="0" smtClean="0"/>
              <a:t>,  </a:t>
            </a:r>
            <a:r>
              <a:rPr lang="id-ID" b="1" dirty="0"/>
              <a:t>peserta kompeten dalam mengkonfigurasi </a:t>
            </a:r>
            <a:r>
              <a:rPr lang="id-ID" b="1" i="1" dirty="0"/>
              <a:t>routing</a:t>
            </a:r>
            <a:r>
              <a:rPr lang="id-ID" b="1" dirty="0"/>
              <a:t> pada perangkat jaringan antar </a:t>
            </a:r>
            <a:r>
              <a:rPr lang="id-ID" b="1" i="1" dirty="0"/>
              <a:t>Autonomous System</a:t>
            </a:r>
            <a:r>
              <a:rPr lang="id-ID" b="1" dirty="0"/>
              <a:t> (AS</a:t>
            </a:r>
            <a:r>
              <a:rPr lang="id-ID" b="1" dirty="0" smtClean="0"/>
              <a:t>).</a:t>
            </a:r>
            <a:endParaRPr lang="en-US" b="1" dirty="0" smtClean="0"/>
          </a:p>
          <a:p>
            <a:endParaRPr lang="en-US" dirty="0" smtClean="0"/>
          </a:p>
          <a:p>
            <a:r>
              <a:rPr lang="en-US" b="1" dirty="0" err="1" smtClean="0">
                <a:latin typeface="+mj-lt"/>
              </a:rPr>
              <a:t>Materi</a:t>
            </a:r>
            <a:r>
              <a:rPr lang="en-US" b="1" dirty="0" smtClean="0">
                <a:latin typeface="+mj-lt"/>
              </a:rPr>
              <a:t> Yang </a:t>
            </a:r>
            <a:r>
              <a:rPr lang="en-US" b="1" dirty="0" err="1" smtClean="0">
                <a:latin typeface="+mj-lt"/>
              </a:rPr>
              <a:t>akan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disampaikan</a:t>
            </a:r>
            <a:r>
              <a:rPr lang="en-US" b="1" dirty="0" smtClean="0">
                <a:latin typeface="+mj-lt"/>
              </a:rPr>
              <a:t>:</a:t>
            </a:r>
          </a:p>
          <a:p>
            <a:r>
              <a:rPr lang="en-US" b="1" dirty="0" smtClean="0"/>
              <a:t>1. </a:t>
            </a:r>
            <a:r>
              <a:rPr lang="en-US" b="1" dirty="0" err="1" smtClean="0"/>
              <a:t>Konfigurasi</a:t>
            </a:r>
            <a:r>
              <a:rPr lang="en-US" b="1" dirty="0" smtClean="0"/>
              <a:t> </a:t>
            </a:r>
            <a:r>
              <a:rPr lang="en-US" b="1" i="1" dirty="0"/>
              <a:t>router </a:t>
            </a:r>
            <a:r>
              <a:rPr lang="en-US" b="1" i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i="1" dirty="0"/>
              <a:t>stub AS</a:t>
            </a:r>
          </a:p>
          <a:p>
            <a:pPr lvl="0"/>
            <a:r>
              <a:rPr lang="en-US" b="1" dirty="0" smtClean="0"/>
              <a:t>2</a:t>
            </a:r>
            <a:r>
              <a:rPr lang="en-US" b="1" dirty="0"/>
              <a:t>. </a:t>
            </a:r>
            <a:r>
              <a:rPr lang="en-US" b="1" dirty="0" smtClean="0"/>
              <a:t>K</a:t>
            </a:r>
            <a:r>
              <a:rPr lang="id-ID" b="1" dirty="0" smtClean="0"/>
              <a:t>onfigurasi </a:t>
            </a:r>
            <a:r>
              <a:rPr lang="id-ID" b="1" i="1" dirty="0"/>
              <a:t>router </a:t>
            </a:r>
            <a:r>
              <a:rPr lang="id-ID" b="1" dirty="0"/>
              <a:t>pada </a:t>
            </a:r>
            <a:r>
              <a:rPr lang="id-ID" b="1" i="1" dirty="0"/>
              <a:t>multi-home</a:t>
            </a:r>
            <a:r>
              <a:rPr lang="id-ID" b="1" dirty="0"/>
              <a:t> AS</a:t>
            </a:r>
            <a:endParaRPr lang="en-US" b="1" dirty="0"/>
          </a:p>
          <a:p>
            <a:pPr lvl="0"/>
            <a:r>
              <a:rPr lang="en-US" b="1" dirty="0" smtClean="0"/>
              <a:t>3</a:t>
            </a:r>
            <a:r>
              <a:rPr lang="en-US" b="1" dirty="0"/>
              <a:t>. </a:t>
            </a:r>
            <a:r>
              <a:rPr lang="en-US" b="1" dirty="0" smtClean="0"/>
              <a:t>K</a:t>
            </a:r>
            <a:r>
              <a:rPr lang="id-ID" b="1" dirty="0" smtClean="0"/>
              <a:t>onfigurasi </a:t>
            </a:r>
            <a:r>
              <a:rPr lang="id-ID" b="1" i="1" dirty="0"/>
              <a:t>router </a:t>
            </a:r>
            <a:r>
              <a:rPr lang="id-ID" b="1" dirty="0"/>
              <a:t>pada </a:t>
            </a:r>
            <a:r>
              <a:rPr lang="id-ID" b="1" i="1" dirty="0"/>
              <a:t>core</a:t>
            </a:r>
            <a:r>
              <a:rPr lang="id-ID" b="1" dirty="0"/>
              <a:t> AS</a:t>
            </a:r>
            <a:endParaRPr lang="en-US" b="1" dirty="0"/>
          </a:p>
          <a:p>
            <a:endParaRPr lang="en-US" dirty="0" smtClean="0"/>
          </a:p>
          <a:p>
            <a:r>
              <a:rPr lang="en-US" b="1" dirty="0" err="1" smtClean="0">
                <a:latin typeface="+mj-lt"/>
              </a:rPr>
              <a:t>Tugas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>
                <a:latin typeface="+mj-lt"/>
              </a:rPr>
              <a:t>: </a:t>
            </a:r>
            <a:r>
              <a:rPr lang="en-US" b="1" dirty="0" smtClean="0"/>
              <a:t>M</a:t>
            </a:r>
            <a:r>
              <a:rPr lang="id-ID" b="1" dirty="0" smtClean="0"/>
              <a:t>engkonfigurasi </a:t>
            </a:r>
            <a:r>
              <a:rPr lang="id-ID" b="1" i="1" dirty="0"/>
              <a:t>routing</a:t>
            </a:r>
            <a:r>
              <a:rPr lang="id-ID" b="1" dirty="0"/>
              <a:t> pada perangkat jaringan antar </a:t>
            </a:r>
            <a:r>
              <a:rPr lang="id-ID" b="1" i="1" dirty="0"/>
              <a:t>Autonomous System</a:t>
            </a:r>
            <a:r>
              <a:rPr lang="id-ID" b="1" dirty="0"/>
              <a:t> (AS</a:t>
            </a:r>
            <a:r>
              <a:rPr lang="id-ID" b="1" dirty="0" smtClean="0"/>
              <a:t>)</a:t>
            </a:r>
            <a:endParaRPr lang="en-US" b="1" dirty="0" smtClean="0"/>
          </a:p>
          <a:p>
            <a:endParaRPr lang="en-US" dirty="0"/>
          </a:p>
          <a:p>
            <a:r>
              <a:rPr lang="en-US" b="1" dirty="0" smtClean="0">
                <a:latin typeface="+mj-lt"/>
              </a:rPr>
              <a:t>Outcome/</a:t>
            </a:r>
            <a:r>
              <a:rPr lang="en-US" b="1" dirty="0" err="1" smtClean="0">
                <a:latin typeface="+mj-lt"/>
              </a:rPr>
              <a:t>Capaian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Pelatihan</a:t>
            </a:r>
            <a:r>
              <a:rPr lang="en-US" b="1" dirty="0" smtClean="0">
                <a:latin typeface="+mj-lt"/>
              </a:rPr>
              <a:t>:</a:t>
            </a:r>
          </a:p>
          <a:p>
            <a:r>
              <a:rPr lang="en-US" b="1" dirty="0" err="1" smtClean="0"/>
              <a:t>Mengkonfigurasi</a:t>
            </a:r>
            <a:r>
              <a:rPr lang="en-US" b="1" dirty="0" smtClean="0"/>
              <a:t> </a:t>
            </a:r>
            <a:r>
              <a:rPr lang="en-US" b="1" i="1" dirty="0"/>
              <a:t>router 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i="1" dirty="0"/>
              <a:t>stub </a:t>
            </a:r>
            <a:r>
              <a:rPr lang="en-US" b="1" i="1" dirty="0" smtClean="0"/>
              <a:t>AS, </a:t>
            </a:r>
            <a:r>
              <a:rPr lang="id-ID" b="1" dirty="0" smtClean="0"/>
              <a:t>Mengkonfigurasi </a:t>
            </a:r>
            <a:r>
              <a:rPr lang="id-ID" b="1" i="1" dirty="0"/>
              <a:t>router </a:t>
            </a:r>
            <a:r>
              <a:rPr lang="id-ID" b="1" dirty="0"/>
              <a:t>pada </a:t>
            </a:r>
            <a:r>
              <a:rPr lang="id-ID" b="1" i="1" dirty="0"/>
              <a:t>multi-home</a:t>
            </a:r>
            <a:r>
              <a:rPr lang="id-ID" b="1" dirty="0"/>
              <a:t> </a:t>
            </a:r>
            <a:r>
              <a:rPr lang="id-ID" b="1" dirty="0" smtClean="0"/>
              <a:t>AS</a:t>
            </a:r>
            <a:r>
              <a:rPr lang="en-US" b="1" dirty="0" smtClean="0"/>
              <a:t>, </a:t>
            </a:r>
            <a:r>
              <a:rPr lang="id-ID" b="1" dirty="0" smtClean="0"/>
              <a:t>Mengkonfigurasi </a:t>
            </a:r>
            <a:r>
              <a:rPr lang="id-ID" b="1" i="1" dirty="0"/>
              <a:t>router </a:t>
            </a:r>
            <a:r>
              <a:rPr lang="id-ID" b="1" dirty="0"/>
              <a:t>pada </a:t>
            </a:r>
            <a:r>
              <a:rPr lang="id-ID" b="1" i="1" dirty="0"/>
              <a:t>core</a:t>
            </a:r>
            <a:r>
              <a:rPr lang="id-ID" b="1" dirty="0"/>
              <a:t> AS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8544272" y="491168"/>
            <a:ext cx="34563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				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Pelatihan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41914" y="1316658"/>
            <a:ext cx="1950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J.611000.014.02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4682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1424" y="814333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chemeClr val="bg1"/>
                </a:solidFill>
              </a:rPr>
              <a:t>Autonomous System (AS) </a:t>
            </a:r>
            <a:r>
              <a:rPr lang="en-US" dirty="0" smtClean="0">
                <a:solidFill>
                  <a:schemeClr val="bg1"/>
                </a:solidFill>
              </a:rPr>
              <a:t>				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44272" y="491168"/>
            <a:ext cx="34563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				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Pelatihan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43472" y="4293096"/>
            <a:ext cx="103785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Autonomous System (AS)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kumpulan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 smtClean="0"/>
              <a:t>jaringan</a:t>
            </a:r>
            <a:r>
              <a:rPr lang="en-US" sz="2000" dirty="0" smtClean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administrasi</a:t>
            </a:r>
            <a:r>
              <a:rPr lang="en-US" sz="2000" dirty="0" smtClean="0"/>
              <a:t>/</a:t>
            </a:r>
            <a:r>
              <a:rPr lang="en-US" sz="2000" dirty="0" err="1" smtClean="0"/>
              <a:t>kebijakan</a:t>
            </a:r>
            <a:r>
              <a:rPr lang="en-US" sz="2000" dirty="0" smtClean="0"/>
              <a:t> </a:t>
            </a:r>
            <a:r>
              <a:rPr lang="en-US" sz="2000" dirty="0"/>
              <a:t>yang </a:t>
            </a:r>
            <a:r>
              <a:rPr lang="en-US" sz="2000" dirty="0" err="1" smtClean="0"/>
              <a:t>sama</a:t>
            </a:r>
            <a:r>
              <a:rPr lang="en-US" sz="2000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 smtClean="0"/>
              <a:t>Biasanya</a:t>
            </a:r>
            <a:r>
              <a:rPr lang="en-US" sz="2000" dirty="0" smtClean="0"/>
              <a:t> </a:t>
            </a:r>
            <a:r>
              <a:rPr lang="en-US" sz="2000" dirty="0" err="1" smtClean="0"/>
              <a:t>mengacu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institusi</a:t>
            </a:r>
            <a:r>
              <a:rPr lang="en-US" sz="2000" dirty="0" smtClean="0"/>
              <a:t> (</a:t>
            </a:r>
            <a:r>
              <a:rPr lang="en-US" sz="2000" dirty="0" err="1" smtClean="0"/>
              <a:t>contoh</a:t>
            </a:r>
            <a:r>
              <a:rPr lang="en-US" sz="2000" dirty="0" smtClean="0"/>
              <a:t>: Telkom, </a:t>
            </a:r>
            <a:r>
              <a:rPr lang="en-US" sz="2000" dirty="0" err="1" smtClean="0"/>
              <a:t>Indosat</a:t>
            </a:r>
            <a:r>
              <a:rPr lang="en-US" sz="2000" dirty="0" smtClean="0"/>
              <a:t>, XL, </a:t>
            </a:r>
            <a:r>
              <a:rPr lang="en-US" sz="2000" dirty="0" err="1" smtClean="0"/>
              <a:t>dll</a:t>
            </a:r>
            <a:r>
              <a:rPr lang="en-US" sz="2000" dirty="0" smtClean="0"/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AS </a:t>
            </a:r>
            <a:r>
              <a:rPr lang="en-US" sz="2000" dirty="0" err="1"/>
              <a:t>diperlukan</a:t>
            </a:r>
            <a:r>
              <a:rPr lang="en-US" sz="2000" dirty="0"/>
              <a:t> </a:t>
            </a:r>
            <a:r>
              <a:rPr lang="en-US" sz="2000" dirty="0" err="1"/>
              <a:t>bila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jaringan</a:t>
            </a:r>
            <a:r>
              <a:rPr lang="en-US" sz="2000" dirty="0"/>
              <a:t> </a:t>
            </a:r>
            <a:r>
              <a:rPr lang="en-US" sz="2000" dirty="0" err="1"/>
              <a:t>terhubung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AS yang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kebijakan</a:t>
            </a:r>
            <a:r>
              <a:rPr lang="en-US" sz="2000" dirty="0"/>
              <a:t> routing yang </a:t>
            </a:r>
            <a:r>
              <a:rPr lang="en-US" sz="2000" dirty="0" err="1"/>
              <a:t>berbeda</a:t>
            </a:r>
            <a:r>
              <a:rPr lang="en-US" sz="2000" dirty="0"/>
              <a:t>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000" dirty="0" smtClean="0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1412776"/>
            <a:ext cx="5202812" cy="26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541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1424" y="814333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chemeClr val="bg1"/>
                </a:solidFill>
              </a:rPr>
              <a:t>Autonomous System </a:t>
            </a:r>
            <a:r>
              <a:rPr lang="en-US" sz="2400" dirty="0" smtClean="0">
                <a:solidFill>
                  <a:schemeClr val="bg1"/>
                </a:solidFill>
              </a:rPr>
              <a:t>Number (ASN) </a:t>
            </a:r>
            <a:r>
              <a:rPr lang="en-US" dirty="0" smtClean="0">
                <a:solidFill>
                  <a:schemeClr val="bg1"/>
                </a:solidFill>
              </a:rPr>
              <a:t>				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44272" y="491168"/>
            <a:ext cx="34563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				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Pelatihan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71464" y="1772816"/>
            <a:ext cx="101531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AS </a:t>
            </a:r>
            <a:r>
              <a:rPr lang="en-US" sz="2400" dirty="0" err="1"/>
              <a:t>memiliki</a:t>
            </a:r>
            <a:r>
              <a:rPr lang="en-US" sz="2400" dirty="0"/>
              <a:t> identifier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bertukar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AS yang </a:t>
            </a:r>
            <a:r>
              <a:rPr lang="en-US" sz="2400" dirty="0" smtClean="0"/>
              <a:t>lain </a:t>
            </a:r>
            <a:r>
              <a:rPr lang="en-US" sz="2400" dirty="0" err="1" smtClean="0"/>
              <a:t>berupa</a:t>
            </a:r>
            <a:r>
              <a:rPr lang="en-US" sz="2400" dirty="0" smtClean="0"/>
              <a:t> </a:t>
            </a:r>
            <a:r>
              <a:rPr lang="en-US" sz="2400" dirty="0" err="1"/>
              <a:t>nomor</a:t>
            </a:r>
            <a:r>
              <a:rPr lang="en-US" sz="2400" dirty="0"/>
              <a:t> yang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i="1" dirty="0"/>
              <a:t>Autonomous System Number </a:t>
            </a:r>
            <a:r>
              <a:rPr lang="en-US" sz="2400" dirty="0"/>
              <a:t>(ASN).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ASN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nomor</a:t>
            </a:r>
            <a:r>
              <a:rPr lang="en-US" sz="2400" dirty="0" smtClean="0"/>
              <a:t> </a:t>
            </a:r>
            <a:r>
              <a:rPr lang="en-US" sz="2400" dirty="0" err="1" smtClean="0"/>
              <a:t>unik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terdiri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16-bit yang </a:t>
            </a:r>
            <a:r>
              <a:rPr lang="en-US" sz="2400" dirty="0" err="1" smtClean="0"/>
              <a:t>diberikan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American Registry of Internet Numbers (ARIN) yang </a:t>
            </a:r>
            <a:r>
              <a:rPr lang="en-US" sz="2400" dirty="0" err="1" smtClean="0"/>
              <a:t>menjamin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adanya</a:t>
            </a:r>
            <a:r>
              <a:rPr lang="en-US" sz="2400" dirty="0" smtClean="0"/>
              <a:t> </a:t>
            </a:r>
            <a:r>
              <a:rPr lang="en-US" sz="2400" dirty="0" err="1" smtClean="0"/>
              <a:t>duplikasi</a:t>
            </a:r>
            <a:r>
              <a:rPr lang="en-US" sz="2400" dirty="0" smtClean="0"/>
              <a:t> </a:t>
            </a:r>
            <a:r>
              <a:rPr lang="en-US" sz="2400" dirty="0" err="1" smtClean="0"/>
              <a:t>nomor</a:t>
            </a:r>
            <a:endParaRPr lang="en-US" sz="24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ASN </a:t>
            </a:r>
            <a:r>
              <a:rPr lang="en-US" sz="2400" dirty="0" err="1" smtClean="0"/>
              <a:t>mulai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1 </a:t>
            </a:r>
            <a:r>
              <a:rPr lang="en-US" sz="2400" dirty="0" err="1" smtClean="0"/>
              <a:t>sampai</a:t>
            </a:r>
            <a:r>
              <a:rPr lang="en-US" sz="2400" dirty="0" smtClean="0"/>
              <a:t> </a:t>
            </a:r>
            <a:r>
              <a:rPr lang="en-US" sz="2400" dirty="0"/>
              <a:t>65,535.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ASN 64,512 </a:t>
            </a:r>
            <a:r>
              <a:rPr lang="en-US" sz="2400" dirty="0" err="1" smtClean="0"/>
              <a:t>sampai</a:t>
            </a:r>
            <a:r>
              <a:rPr lang="en-US" sz="2400" dirty="0" smtClean="0"/>
              <a:t> </a:t>
            </a:r>
            <a:r>
              <a:rPr lang="en-US" sz="2400" dirty="0"/>
              <a:t>65,535 </a:t>
            </a:r>
            <a:r>
              <a:rPr lang="en-US" sz="2400" dirty="0" err="1" smtClean="0"/>
              <a:t>dipakai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keperluan</a:t>
            </a:r>
            <a:r>
              <a:rPr lang="en-US" sz="2400" dirty="0" smtClean="0"/>
              <a:t> private. 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0648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1424" y="814333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schemeClr val="bg1"/>
                </a:solidFill>
              </a:rPr>
              <a:t>BORDER GATEWAY PROTOCOL</a:t>
            </a:r>
            <a:r>
              <a:rPr lang="en-US" dirty="0" smtClean="0">
                <a:solidFill>
                  <a:schemeClr val="bg1"/>
                </a:solidFill>
              </a:rPr>
              <a:t>			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44272" y="491168"/>
            <a:ext cx="34563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				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Pelatihan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71464" y="1988840"/>
            <a:ext cx="98650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Border </a:t>
            </a:r>
            <a:r>
              <a:rPr lang="en-US" sz="2400" dirty="0"/>
              <a:t>Gateway Protocol (BGP)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routing </a:t>
            </a:r>
            <a:r>
              <a:rPr lang="en-US" sz="2400" dirty="0"/>
              <a:t>protocol </a:t>
            </a:r>
            <a:r>
              <a:rPr lang="en-US" sz="2400" dirty="0" smtClean="0"/>
              <a:t>yang </a:t>
            </a:r>
            <a:r>
              <a:rPr lang="en-US" sz="2400" dirty="0" err="1" smtClean="0"/>
              <a:t>berfungsi</a:t>
            </a:r>
            <a:r>
              <a:rPr lang="en-US" sz="2400" dirty="0" smtClean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mempertukarkan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antar</a:t>
            </a:r>
            <a:r>
              <a:rPr lang="en-US" sz="2400" dirty="0"/>
              <a:t> Autonomous System (AS).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BGP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/>
              <a:t>protocol routing yang </a:t>
            </a:r>
            <a:r>
              <a:rPr lang="en-US" sz="2400" dirty="0" err="1"/>
              <a:t>memanfaatkan</a:t>
            </a:r>
            <a:r>
              <a:rPr lang="en-US" sz="2400" dirty="0"/>
              <a:t> </a:t>
            </a:r>
            <a:r>
              <a:rPr lang="en-US" sz="2400" dirty="0" err="1"/>
              <a:t>protokol</a:t>
            </a:r>
            <a:r>
              <a:rPr lang="en-US" sz="2400" dirty="0"/>
              <a:t> TCP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 smtClean="0"/>
              <a:t>pertukaran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</a:t>
            </a:r>
            <a:r>
              <a:rPr lang="en-US" sz="2400" dirty="0" err="1"/>
              <a:t>antar</a:t>
            </a:r>
            <a:r>
              <a:rPr lang="en-US" sz="2400" dirty="0"/>
              <a:t> router.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8721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1424" y="814333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schemeClr val="bg1"/>
                </a:solidFill>
              </a:rPr>
              <a:t>BORDER GATEWAY PROTOCOL</a:t>
            </a:r>
            <a:r>
              <a:rPr lang="en-US" dirty="0" smtClean="0">
                <a:solidFill>
                  <a:schemeClr val="bg1"/>
                </a:solidFill>
              </a:rPr>
              <a:t>			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44272" y="491168"/>
            <a:ext cx="34563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				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Pelatihan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71464" y="1988840"/>
            <a:ext cx="98650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/>
              <a:t>M</a:t>
            </a:r>
            <a:r>
              <a:rPr lang="en-US" sz="2400" dirty="0" err="1" smtClean="0"/>
              <a:t>endukung</a:t>
            </a:r>
            <a:r>
              <a:rPr lang="en-US" sz="2400" dirty="0" smtClean="0"/>
              <a:t> </a:t>
            </a:r>
            <a:r>
              <a:rPr lang="en-US" sz="2400" i="1" dirty="0" smtClean="0"/>
              <a:t>Classless </a:t>
            </a:r>
            <a:r>
              <a:rPr lang="en-US" sz="2400" i="1" dirty="0"/>
              <a:t>Inter Domain Routing (CIDR)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 smtClean="0"/>
              <a:t>Banyak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i="1" dirty="0" smtClean="0"/>
              <a:t>Backbone Internet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BGP yang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sekarang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versi</a:t>
            </a:r>
            <a:r>
              <a:rPr lang="en-US" sz="2400" dirty="0" smtClean="0"/>
              <a:t> 4 (BGPv4)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b="1" i="1" dirty="0">
                <a:latin typeface="Arial" panose="020B0604020202020204" pitchFamily="34" charset="0"/>
              </a:rPr>
              <a:t>BGP </a:t>
            </a:r>
            <a:r>
              <a:rPr lang="en-GB" sz="2400" b="1" i="1" dirty="0" smtClean="0">
                <a:latin typeface="Arial" panose="020B0604020202020204" pitchFamily="34" charset="0"/>
              </a:rPr>
              <a:t>speakers </a:t>
            </a:r>
            <a:r>
              <a:rPr lang="en-GB" sz="2400" dirty="0" err="1" smtClean="0">
                <a:latin typeface="Arial" panose="020B0604020202020204" pitchFamily="34" charset="0"/>
              </a:rPr>
              <a:t>adalah</a:t>
            </a:r>
            <a:r>
              <a:rPr lang="en-GB" sz="2400" dirty="0" smtClean="0">
                <a:latin typeface="Arial" panose="020B0604020202020204" pitchFamily="34" charset="0"/>
              </a:rPr>
              <a:t> router border yang </a:t>
            </a:r>
            <a:r>
              <a:rPr lang="en-GB" sz="2400" dirty="0" err="1" smtClean="0">
                <a:latin typeface="Arial" panose="020B0604020202020204" pitchFamily="34" charset="0"/>
              </a:rPr>
              <a:t>bertukar</a:t>
            </a:r>
            <a:r>
              <a:rPr lang="en-GB" sz="2400" dirty="0" smtClean="0">
                <a:latin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</a:rPr>
              <a:t>informasi</a:t>
            </a:r>
            <a:r>
              <a:rPr lang="en-GB" sz="2400" dirty="0" smtClean="0">
                <a:latin typeface="Arial" panose="020B0604020202020204" pitchFamily="34" charset="0"/>
              </a:rPr>
              <a:t> BGP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b="1" dirty="0">
                <a:latin typeface="Arial" panose="020B0604020202020204" pitchFamily="34" charset="0"/>
              </a:rPr>
              <a:t>BGP speakers </a:t>
            </a:r>
            <a:r>
              <a:rPr lang="en-GB" sz="2400" b="1" dirty="0" err="1">
                <a:latin typeface="Arial" panose="020B0604020202020204" pitchFamily="34" charset="0"/>
              </a:rPr>
              <a:t>disebut</a:t>
            </a:r>
            <a:r>
              <a:rPr lang="en-GB" sz="2400" b="1" dirty="0">
                <a:latin typeface="Arial" panose="020B0604020202020204" pitchFamily="34" charset="0"/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peer</a:t>
            </a:r>
            <a:endParaRPr lang="en-US" sz="24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2578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1424" y="814333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schemeClr val="bg1"/>
                </a:solidFill>
              </a:rPr>
              <a:t>BORDER GATEWAY PROTOCOL</a:t>
            </a:r>
            <a:r>
              <a:rPr lang="en-US" dirty="0" smtClean="0">
                <a:solidFill>
                  <a:schemeClr val="bg1"/>
                </a:solidFill>
              </a:rPr>
              <a:t>			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44272" y="491168"/>
            <a:ext cx="34563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				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Pelatihan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055564" y="1641154"/>
            <a:ext cx="8216900" cy="4719638"/>
            <a:chOff x="231775" y="1682750"/>
            <a:chExt cx="8216900" cy="4719638"/>
          </a:xfrm>
        </p:grpSpPr>
        <p:pic>
          <p:nvPicPr>
            <p:cNvPr id="8" name="Picture 3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63" y="2232025"/>
              <a:ext cx="3097212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775" y="2289175"/>
              <a:ext cx="3095625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5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9225" y="4532313"/>
              <a:ext cx="3098800" cy="1870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5273675" y="3803650"/>
              <a:ext cx="0" cy="438150"/>
            </a:xfrm>
            <a:prstGeom prst="line">
              <a:avLst/>
            </a:prstGeom>
            <a:noFill/>
            <a:ln w="25399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1146175" y="2998788"/>
              <a:ext cx="1335088" cy="40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>
              <a:lvl1pPr defTabSz="8477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2438" defTabSz="8477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906463" defTabSz="8477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358900" defTabSz="8477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811338" defTabSz="8477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268538" defTabSz="8477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725738" defTabSz="8477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182938" defTabSz="8477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640138" defTabSz="8477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2800" dirty="0">
                  <a:latin typeface="Arial" panose="020B0604020202020204" pitchFamily="34" charset="0"/>
                </a:rPr>
                <a:t>AS 100</a:t>
              </a: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6511925" y="2998788"/>
              <a:ext cx="1336675" cy="40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>
              <a:lvl1pPr defTabSz="8477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2438" defTabSz="8477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906463" defTabSz="8477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358900" defTabSz="8477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811338" defTabSz="8477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268538" defTabSz="8477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725738" defTabSz="8477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182938" defTabSz="8477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640138" defTabSz="8477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2800">
                  <a:latin typeface="Arial" panose="020B0604020202020204" pitchFamily="34" charset="0"/>
                </a:rPr>
                <a:t>AS 101</a:t>
              </a: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4733925" y="5313363"/>
              <a:ext cx="1612900" cy="40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>
              <a:lvl1pPr defTabSz="8477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2438" defTabSz="8477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906463" defTabSz="8477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358900" defTabSz="8477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811338" defTabSz="8477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268538" defTabSz="8477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725738" defTabSz="8477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182938" defTabSz="8477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640138" defTabSz="8477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2800">
                  <a:latin typeface="Arial" panose="020B0604020202020204" pitchFamily="34" charset="0"/>
                </a:rPr>
                <a:t>AS 102</a:t>
              </a:r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3382963" y="2514600"/>
              <a:ext cx="2479675" cy="0"/>
            </a:xfrm>
            <a:prstGeom prst="line">
              <a:avLst/>
            </a:prstGeom>
            <a:noFill/>
            <a:ln w="25399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3382963" y="3816350"/>
              <a:ext cx="601662" cy="0"/>
            </a:xfrm>
            <a:prstGeom prst="line">
              <a:avLst/>
            </a:prstGeom>
            <a:noFill/>
            <a:ln w="25399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>
              <a:off x="3683000" y="4241800"/>
              <a:ext cx="1879600" cy="0"/>
            </a:xfrm>
            <a:prstGeom prst="line">
              <a:avLst/>
            </a:prstGeom>
            <a:noFill/>
            <a:ln w="25399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5278438" y="3816350"/>
              <a:ext cx="525462" cy="0"/>
            </a:xfrm>
            <a:prstGeom prst="line">
              <a:avLst/>
            </a:prstGeom>
            <a:noFill/>
            <a:ln w="25399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3984625" y="3803650"/>
              <a:ext cx="0" cy="438150"/>
            </a:xfrm>
            <a:prstGeom prst="line">
              <a:avLst/>
            </a:prstGeom>
            <a:noFill/>
            <a:ln w="25399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5495925" y="4241800"/>
              <a:ext cx="0" cy="422275"/>
            </a:xfrm>
            <a:prstGeom prst="line">
              <a:avLst/>
            </a:prstGeom>
            <a:noFill/>
            <a:ln w="25399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 flipH="1">
              <a:off x="3544888" y="2017713"/>
              <a:ext cx="428625" cy="342900"/>
            </a:xfrm>
            <a:prstGeom prst="line">
              <a:avLst/>
            </a:prstGeom>
            <a:noFill/>
            <a:ln w="25399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>
              <a:off x="5260975" y="2017713"/>
              <a:ext cx="342900" cy="342900"/>
            </a:xfrm>
            <a:prstGeom prst="line">
              <a:avLst/>
            </a:prstGeom>
            <a:noFill/>
            <a:ln w="25399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" name="Picture 18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9363" y="4456113"/>
              <a:ext cx="871537" cy="504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5405438" y="4694238"/>
              <a:ext cx="177800" cy="32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 anchorCtr="1">
              <a:spAutoFit/>
            </a:bodyPr>
            <a:lstStyle>
              <a:lvl1pPr defTabSz="8477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2438" defTabSz="8477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906463" defTabSz="8477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358900" defTabSz="8477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811338" defTabSz="8477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268538" defTabSz="8477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725738" defTabSz="8477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182938" defTabSz="8477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640138" defTabSz="8477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21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E</a:t>
              </a:r>
            </a:p>
          </p:txBody>
        </p:sp>
        <p:pic>
          <p:nvPicPr>
            <p:cNvPr id="25" name="Picture 20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6588" y="3540125"/>
              <a:ext cx="869950" cy="50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1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6588" y="2262188"/>
              <a:ext cx="869950" cy="506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22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0488" y="3540125"/>
              <a:ext cx="869950" cy="50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23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0488" y="2262188"/>
              <a:ext cx="869950" cy="506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2968625" y="3759200"/>
              <a:ext cx="192088" cy="32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 anchorCtr="1">
              <a:spAutoFit/>
            </a:bodyPr>
            <a:lstStyle>
              <a:lvl1pPr defTabSz="8477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2438" defTabSz="8477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906463" defTabSz="8477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358900" defTabSz="8477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811338" defTabSz="8477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268538" defTabSz="8477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725738" defTabSz="8477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182938" defTabSz="8477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640138" defTabSz="8477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21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6056313" y="3759200"/>
              <a:ext cx="192087" cy="32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 anchorCtr="1">
              <a:spAutoFit/>
            </a:bodyPr>
            <a:lstStyle>
              <a:lvl1pPr defTabSz="8477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2438" defTabSz="8477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906463" defTabSz="8477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358900" defTabSz="8477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811338" defTabSz="8477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268538" defTabSz="8477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725738" defTabSz="8477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182938" defTabSz="8477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640138" defTabSz="8477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21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D</a:t>
              </a:r>
            </a:p>
          </p:txBody>
        </p:sp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>
              <a:off x="2968625" y="2498725"/>
              <a:ext cx="192088" cy="32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 anchorCtr="1">
              <a:spAutoFit/>
            </a:bodyPr>
            <a:lstStyle>
              <a:lvl1pPr defTabSz="8477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2438" defTabSz="8477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906463" defTabSz="8477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358900" defTabSz="8477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811338" defTabSz="8477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268538" defTabSz="8477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725738" defTabSz="8477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182938" defTabSz="8477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640138" defTabSz="8477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21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32" name="Rectangle 27"/>
            <p:cNvSpPr>
              <a:spLocks noChangeArrowheads="1"/>
            </p:cNvSpPr>
            <p:nvPr/>
          </p:nvSpPr>
          <p:spPr bwMode="auto">
            <a:xfrm>
              <a:off x="6056313" y="2498725"/>
              <a:ext cx="192087" cy="32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 anchorCtr="1">
              <a:spAutoFit/>
            </a:bodyPr>
            <a:lstStyle>
              <a:lvl1pPr defTabSz="8477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2438" defTabSz="8477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906463" defTabSz="8477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358900" defTabSz="8477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811338" defTabSz="8477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268538" defTabSz="8477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725738" defTabSz="8477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182938" defTabSz="8477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640138" defTabSz="8477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21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33" name="Rectangle 28"/>
            <p:cNvSpPr>
              <a:spLocks noChangeArrowheads="1"/>
            </p:cNvSpPr>
            <p:nvPr/>
          </p:nvSpPr>
          <p:spPr bwMode="auto">
            <a:xfrm>
              <a:off x="3956050" y="1682750"/>
              <a:ext cx="1254125" cy="446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8476" tIns="54239" rIns="108476" bIns="54239">
              <a:spAutoFit/>
            </a:bodyPr>
            <a:lstStyle>
              <a:lvl1pPr defTabSz="1076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38163" defTabSz="1076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076325" defTabSz="1076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16075" defTabSz="1076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154238" defTabSz="1076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611438" defTabSz="10763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068638" defTabSz="10763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525838" defTabSz="10763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983038" defTabSz="10763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GB">
                  <a:latin typeface="Arial" panose="020B0604020202020204" pitchFamily="34" charset="0"/>
                </a:rPr>
                <a:t>Peering</a:t>
              </a:r>
            </a:p>
          </p:txBody>
        </p:sp>
      </p:grp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616095" y="5501072"/>
            <a:ext cx="4752582" cy="46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016" tIns="43007" rIns="86016" bIns="43007" anchor="ctr" anchorCtr="1">
            <a:spAutoFit/>
          </a:bodyPr>
          <a:lstStyle>
            <a:lvl1pPr defTabSz="1076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38163" defTabSz="1076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76325" defTabSz="1076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6075" defTabSz="1076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54238" defTabSz="1076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11438" defTabSz="1076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8638" defTabSz="1076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5838" defTabSz="1076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83038" defTabSz="1076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GB" sz="2600" b="1" dirty="0">
                <a:latin typeface="Arial" panose="020B0604020202020204" pitchFamily="34" charset="0"/>
              </a:rPr>
              <a:t>BGP speakers </a:t>
            </a:r>
            <a:r>
              <a:rPr lang="en-GB" sz="2600" b="1" dirty="0" err="1" smtClean="0">
                <a:latin typeface="Arial" panose="020B0604020202020204" pitchFamily="34" charset="0"/>
              </a:rPr>
              <a:t>disebut</a:t>
            </a:r>
            <a:r>
              <a:rPr lang="en-GB" sz="2600" b="1" dirty="0" smtClean="0">
                <a:latin typeface="Arial" panose="020B0604020202020204" pitchFamily="34" charset="0"/>
              </a:rPr>
              <a:t> </a:t>
            </a:r>
            <a:r>
              <a:rPr lang="en-GB" sz="2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peer</a:t>
            </a:r>
            <a:endParaRPr lang="en-GB" sz="2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1955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1424" y="814333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schemeClr val="bg1"/>
                </a:solidFill>
              </a:rPr>
              <a:t>I. K</a:t>
            </a:r>
            <a:r>
              <a:rPr lang="id-ID" sz="2400" dirty="0" smtClean="0">
                <a:solidFill>
                  <a:schemeClr val="bg1"/>
                </a:solidFill>
              </a:rPr>
              <a:t>onfigurasi </a:t>
            </a:r>
            <a:r>
              <a:rPr lang="id-ID" sz="2400" i="1" dirty="0">
                <a:solidFill>
                  <a:schemeClr val="bg1"/>
                </a:solidFill>
              </a:rPr>
              <a:t>router </a:t>
            </a:r>
            <a:r>
              <a:rPr lang="id-ID" sz="2400" dirty="0">
                <a:solidFill>
                  <a:schemeClr val="bg1"/>
                </a:solidFill>
              </a:rPr>
              <a:t>pada </a:t>
            </a:r>
            <a:r>
              <a:rPr lang="en-US" sz="2400" i="1" dirty="0" smtClean="0">
                <a:solidFill>
                  <a:schemeClr val="bg1"/>
                </a:solidFill>
              </a:rPr>
              <a:t>stub</a:t>
            </a:r>
            <a:r>
              <a:rPr lang="id-ID" sz="2400" dirty="0" smtClean="0">
                <a:solidFill>
                  <a:schemeClr val="bg1"/>
                </a:solidFill>
              </a:rPr>
              <a:t> </a:t>
            </a:r>
            <a:r>
              <a:rPr lang="id-ID" sz="2400" dirty="0">
                <a:solidFill>
                  <a:schemeClr val="bg1"/>
                </a:solidFill>
              </a:rPr>
              <a:t>AS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				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44272" y="491168"/>
            <a:ext cx="34563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				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Pelatihan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999656" y="1391436"/>
            <a:ext cx="6336704" cy="2863790"/>
            <a:chOff x="1143000" y="838200"/>
            <a:chExt cx="6019800" cy="2592288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443"/>
            <a:stretch/>
          </p:blipFill>
          <p:spPr bwMode="auto">
            <a:xfrm>
              <a:off x="1143000" y="838200"/>
              <a:ext cx="6019800" cy="2592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Line 5"/>
            <p:cNvSpPr>
              <a:spLocks noChangeShapeType="1"/>
            </p:cNvSpPr>
            <p:nvPr/>
          </p:nvSpPr>
          <p:spPr bwMode="auto">
            <a:xfrm flipH="1" flipV="1">
              <a:off x="3439804" y="2036490"/>
              <a:ext cx="5334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3429000" y="1600200"/>
              <a:ext cx="533400" cy="22860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3543300" y="1295400"/>
              <a:ext cx="1219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Static Route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415480" y="4416831"/>
            <a:ext cx="9361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cs typeface="Arial" panose="020B0604020202020204" pitchFamily="34" charset="0"/>
              </a:rPr>
              <a:t>Jika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sebuah</a:t>
            </a:r>
            <a:r>
              <a:rPr lang="en-US" dirty="0" smtClean="0">
                <a:cs typeface="Arial" panose="020B0604020202020204" pitchFamily="34" charset="0"/>
              </a:rPr>
              <a:t> AS </a:t>
            </a:r>
            <a:r>
              <a:rPr lang="en-US" dirty="0" err="1" smtClean="0">
                <a:cs typeface="Arial" panose="020B0604020202020204" pitchFamily="34" charset="0"/>
              </a:rPr>
              <a:t>hanya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memiliki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satu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gerbang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keluar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jaringan</a:t>
            </a:r>
            <a:r>
              <a:rPr lang="en-US" dirty="0" smtClean="0">
                <a:cs typeface="Arial" panose="020B0604020202020204" pitchFamily="34" charset="0"/>
              </a:rPr>
              <a:t>, </a:t>
            </a:r>
            <a:r>
              <a:rPr lang="en-US" dirty="0" err="1" smtClean="0">
                <a:cs typeface="Arial" panose="020B0604020202020204" pitchFamily="34" charset="0"/>
              </a:rPr>
              <a:t>disebut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b="1" dirty="0">
                <a:cs typeface="Arial" panose="020B0604020202020204" pitchFamily="34" charset="0"/>
              </a:rPr>
              <a:t>single-homed </a:t>
            </a:r>
            <a:r>
              <a:rPr lang="en-US" b="1" dirty="0" smtClean="0">
                <a:cs typeface="Arial" panose="020B0604020202020204" pitchFamily="34" charset="0"/>
              </a:rPr>
              <a:t>system </a:t>
            </a:r>
            <a:endParaRPr lang="en-US" dirty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cs typeface="Arial" panose="020B0604020202020204" pitchFamily="34" charset="0"/>
              </a:rPr>
              <a:t>Single-homed autonomous systems </a:t>
            </a:r>
            <a:r>
              <a:rPr lang="en-US" dirty="0" err="1" smtClean="0">
                <a:cs typeface="Arial" panose="020B0604020202020204" pitchFamily="34" charset="0"/>
              </a:rPr>
              <a:t>disebut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juga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b="1" dirty="0" smtClean="0">
                <a:cs typeface="Arial" panose="020B0604020202020204" pitchFamily="34" charset="0"/>
              </a:rPr>
              <a:t>stub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</a:rPr>
              <a:t>networks or stubs.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5261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apr7">
  <a:themeElements>
    <a:clrScheme name="Office Theme 1">
      <a:dk1>
        <a:srgbClr val="17347D"/>
      </a:dk1>
      <a:lt1>
        <a:srgbClr val="FFFFFF"/>
      </a:lt1>
      <a:dk2>
        <a:srgbClr val="3366CC"/>
      </a:dk2>
      <a:lt2>
        <a:srgbClr val="DDDDDD"/>
      </a:lt2>
      <a:accent1>
        <a:srgbClr val="77B7E7"/>
      </a:accent1>
      <a:accent2>
        <a:srgbClr val="FF9900"/>
      </a:accent2>
      <a:accent3>
        <a:srgbClr val="FFFFFF"/>
      </a:accent3>
      <a:accent4>
        <a:srgbClr val="122B6A"/>
      </a:accent4>
      <a:accent5>
        <a:srgbClr val="BDD8F1"/>
      </a:accent5>
      <a:accent6>
        <a:srgbClr val="E78A00"/>
      </a:accent6>
      <a:hlink>
        <a:srgbClr val="9999FF"/>
      </a:hlink>
      <a:folHlink>
        <a:srgbClr val="969696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17347D"/>
        </a:dk1>
        <a:lt1>
          <a:srgbClr val="FFFFFF"/>
        </a:lt1>
        <a:dk2>
          <a:srgbClr val="3366CC"/>
        </a:dk2>
        <a:lt2>
          <a:srgbClr val="DDDDDD"/>
        </a:lt2>
        <a:accent1>
          <a:srgbClr val="77B7E7"/>
        </a:accent1>
        <a:accent2>
          <a:srgbClr val="FF9900"/>
        </a:accent2>
        <a:accent3>
          <a:srgbClr val="FFFFFF"/>
        </a:accent3>
        <a:accent4>
          <a:srgbClr val="122B6A"/>
        </a:accent4>
        <a:accent5>
          <a:srgbClr val="BDD8F1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1B525F"/>
        </a:dk1>
        <a:lt1>
          <a:srgbClr val="FFFFFF"/>
        </a:lt1>
        <a:dk2>
          <a:srgbClr val="339966"/>
        </a:dk2>
        <a:lt2>
          <a:srgbClr val="DDDDDD"/>
        </a:lt2>
        <a:accent1>
          <a:srgbClr val="C5BA6B"/>
        </a:accent1>
        <a:accent2>
          <a:srgbClr val="669900"/>
        </a:accent2>
        <a:accent3>
          <a:srgbClr val="FFFFFF"/>
        </a:accent3>
        <a:accent4>
          <a:srgbClr val="154550"/>
        </a:accent4>
        <a:accent5>
          <a:srgbClr val="DFD9BA"/>
        </a:accent5>
        <a:accent6>
          <a:srgbClr val="5C8A00"/>
        </a:accent6>
        <a:hlink>
          <a:srgbClr val="E57C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191961"/>
        </a:dk1>
        <a:lt1>
          <a:srgbClr val="FFFFFF"/>
        </a:lt1>
        <a:dk2>
          <a:srgbClr val="5D4CDC"/>
        </a:dk2>
        <a:lt2>
          <a:srgbClr val="DDDDDD"/>
        </a:lt2>
        <a:accent1>
          <a:srgbClr val="31B36C"/>
        </a:accent1>
        <a:accent2>
          <a:srgbClr val="0099FF"/>
        </a:accent2>
        <a:accent3>
          <a:srgbClr val="FFFFFF"/>
        </a:accent3>
        <a:accent4>
          <a:srgbClr val="141452"/>
        </a:accent4>
        <a:accent5>
          <a:srgbClr val="ADD6BA"/>
        </a:accent5>
        <a:accent6>
          <a:srgbClr val="008AE7"/>
        </a:accent6>
        <a:hlink>
          <a:srgbClr val="A0963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powerpoint-template-apr7</Template>
  <TotalTime>20180340</TotalTime>
  <Words>1416</Words>
  <Application>Microsoft Office PowerPoint</Application>
  <PresentationFormat>Custom</PresentationFormat>
  <Paragraphs>267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powerpoint-template-apr7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FFNA</cp:lastModifiedBy>
  <cp:revision>567</cp:revision>
  <dcterms:created xsi:type="dcterms:W3CDTF">2011-05-21T14:11:58Z</dcterms:created>
  <dcterms:modified xsi:type="dcterms:W3CDTF">2019-07-17T11:30:50Z</dcterms:modified>
</cp:coreProperties>
</file>